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75" r:id="rId1"/>
  </p:sldMasterIdLst>
  <p:notesMasterIdLst>
    <p:notesMasterId r:id="rId14"/>
  </p:notesMasterIdLst>
  <p:sldIdLst>
    <p:sldId id="256" r:id="rId2"/>
    <p:sldId id="261" r:id="rId3"/>
    <p:sldId id="271" r:id="rId4"/>
    <p:sldId id="262" r:id="rId5"/>
    <p:sldId id="263" r:id="rId6"/>
    <p:sldId id="257" r:id="rId7"/>
    <p:sldId id="264" r:id="rId8"/>
    <p:sldId id="265" r:id="rId9"/>
    <p:sldId id="266" r:id="rId10"/>
    <p:sldId id="267" r:id="rId11"/>
    <p:sldId id="269" r:id="rId12"/>
    <p:sldId id="25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56312" autoAdjust="0"/>
  </p:normalViewPr>
  <p:slideViewPr>
    <p:cSldViewPr snapToGrid="0" snapToObjects="1">
      <p:cViewPr varScale="1">
        <p:scale>
          <a:sx n="58" d="100"/>
          <a:sy n="58" d="100"/>
        </p:scale>
        <p:origin x="-1792"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4C626D-4B94-DD4C-ADF2-50C31DB80086}" type="datetimeFigureOut">
              <a:rPr lang="en-US" smtClean="0"/>
              <a:pPr/>
              <a:t>10/16/11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4EAC2-3BF6-7740-BEF6-8D4052B2270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Phase I: </a:t>
            </a:r>
            <a:r>
              <a:rPr lang="en-US" sz="1200" kern="1200" dirty="0" smtClean="0">
                <a:solidFill>
                  <a:schemeClr val="tx1"/>
                </a:solidFill>
                <a:latin typeface="+mn-lt"/>
                <a:ea typeface="+mn-ea"/>
                <a:cs typeface="+mn-cs"/>
              </a:rPr>
              <a:t>Before the 1990s, sexual violence in war was, with rare exception, largely invisible. If not invisible, it was trivialized; if not trivialized, it was considered a private matter or justified as an inevitable by-product of war, the necessary reward for the fighting men.”—Rhonda Copelon, “Gender Crimes As War Crimes: Integrating Crimes Against Women Into International Criminal Law,” McGill Law Journal, November 2000</a:t>
            </a:r>
          </a:p>
          <a:p>
            <a:r>
              <a:rPr lang="en-US" sz="1200" kern="1200" dirty="0" smtClean="0">
                <a:solidFill>
                  <a:schemeClr val="tx1"/>
                </a:solidFill>
                <a:latin typeface="+mn-lt"/>
                <a:ea typeface="+mn-ea"/>
                <a:cs typeface="+mn-cs"/>
              </a:rPr>
              <a:t>Phase II: Guatemal</a:t>
            </a:r>
            <a:r>
              <a:rPr lang="en-US" sz="1200" kern="1200" baseline="0" dirty="0" smtClean="0">
                <a:solidFill>
                  <a:schemeClr val="tx1"/>
                </a:solidFill>
                <a:latin typeface="+mn-lt"/>
                <a:ea typeface="+mn-ea"/>
                <a:cs typeface="+mn-cs"/>
              </a:rPr>
              <a:t> – rape as an isntrument of genocide; SA – 3 women’s</a:t>
            </a:r>
            <a:r>
              <a:rPr lang="en-US" sz="1200" kern="1200" baseline="0" dirty="0" smtClean="0">
                <a:solidFill>
                  <a:schemeClr val="tx1"/>
                </a:solidFill>
                <a:latin typeface="+mn-lt"/>
                <a:ea typeface="+mn-ea"/>
                <a:cs typeface="+mn-cs"/>
              </a:rPr>
              <a:t> hearings, </a:t>
            </a:r>
            <a:r>
              <a:rPr lang="en-US" sz="1200" kern="1200" baseline="0" dirty="0" smtClean="0">
                <a:solidFill>
                  <a:schemeClr val="tx1"/>
                </a:solidFill>
                <a:latin typeface="+mn-lt"/>
                <a:ea typeface="+mn-ea"/>
                <a:cs typeface="+mn-cs"/>
              </a:rPr>
              <a:t>“ideas of model men or model women” emasculating Black men as a mode of attack </a:t>
            </a:r>
            <a:endParaRPr lang="en-US" dirty="0"/>
          </a:p>
        </p:txBody>
      </p:sp>
      <p:sp>
        <p:nvSpPr>
          <p:cNvPr id="4" name="Slide Number Placeholder 3"/>
          <p:cNvSpPr>
            <a:spLocks noGrp="1"/>
          </p:cNvSpPr>
          <p:nvPr>
            <p:ph type="sldNum" sz="quarter" idx="10"/>
          </p:nvPr>
        </p:nvSpPr>
        <p:spPr/>
        <p:txBody>
          <a:bodyPr/>
          <a:lstStyle/>
          <a:p>
            <a:fld id="{CB34EAC2-3BF6-7740-BEF6-8D4052B2270E}" type="slidenum">
              <a:rPr lang="en-US" smtClean="0"/>
              <a:pPr/>
              <a:t>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Peru: </a:t>
            </a:r>
            <a:r>
              <a:rPr lang="en-US" sz="1200" dirty="0" smtClean="0"/>
              <a:t>(Gender unit, women’s hearings, two chapters of final report – sexual violence but not forced pregnancy, coerced sterilization etc.Neglect of sexual minorities, abuses suffered</a:t>
            </a:r>
            <a:r>
              <a:rPr lang="en-US" sz="1200" baseline="0" dirty="0" smtClean="0"/>
              <a:t> by men etc.</a:t>
            </a:r>
            <a:r>
              <a:rPr lang="en-US" sz="1200" dirty="0" smtClean="0"/>
              <a:t>.)</a:t>
            </a:r>
          </a:p>
          <a:p>
            <a:r>
              <a:rPr lang="en-US" sz="1200" dirty="0" smtClean="0"/>
              <a:t>Timor Leste:close work with community based women’s group</a:t>
            </a:r>
            <a:r>
              <a:rPr lang="en-US" sz="1200" baseline="0" dirty="0" smtClean="0"/>
              <a:t> Fokupers</a:t>
            </a:r>
            <a:r>
              <a:rPr lang="en-US" sz="1200" dirty="0" smtClean="0"/>
              <a:t> ; </a:t>
            </a:r>
            <a:r>
              <a:rPr lang="en-US" sz="1200" kern="1200" dirty="0" smtClean="0">
                <a:solidFill>
                  <a:schemeClr val="tx1"/>
                </a:solidFill>
                <a:latin typeface="+mn-lt"/>
                <a:ea typeface="+mn-ea"/>
                <a:cs typeface="+mn-cs"/>
              </a:rPr>
              <a:t>complementing statement taking with gender hearings, participatory discussion forums, oral-history case studies, multipronged household surveys, and other measures helped to develop a rich canvas of the diversity of women’s experiences. </a:t>
            </a:r>
            <a:endParaRPr lang="en-US" sz="1200" dirty="0" smtClean="0"/>
          </a:p>
          <a:p>
            <a:r>
              <a:rPr lang="en-US" sz="1200" dirty="0" smtClean="0"/>
              <a:t>Sierra Leone: Land</a:t>
            </a:r>
            <a:r>
              <a:rPr lang="en-US" sz="1200" dirty="0" smtClean="0"/>
              <a:t> title</a:t>
            </a:r>
          </a:p>
          <a:p>
            <a:r>
              <a:rPr lang="en-US" sz="1200" dirty="0" smtClean="0"/>
              <a:t>Ghana: (Mainstreaming)</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Morocco: </a:t>
            </a:r>
          </a:p>
          <a:p>
            <a:endParaRPr lang="en-US" dirty="0"/>
          </a:p>
        </p:txBody>
      </p:sp>
      <p:sp>
        <p:nvSpPr>
          <p:cNvPr id="4" name="Slide Number Placeholder 3"/>
          <p:cNvSpPr>
            <a:spLocks noGrp="1"/>
          </p:cNvSpPr>
          <p:nvPr>
            <p:ph type="sldNum" sz="quarter" idx="10"/>
          </p:nvPr>
        </p:nvSpPr>
        <p:spPr/>
        <p:txBody>
          <a:bodyPr/>
          <a:lstStyle/>
          <a:p>
            <a:fld id="{CB34EAC2-3BF6-7740-BEF6-8D4052B2270E}"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I. protagonists and victims in the international crimes framework carry gendered histories that have foregrounded the male political actor. On the one hand, the iconic ‘perpetrator’ of political violations of bodily injury is the male political actor. From the front line soldier to the head of state to the guerrilla in the jungles, men are the engines of history who have had the power to direct armies and throw Molotov cocktails as office holders in the state or as aspirants to state power. This is the dominant military history, but even more so than that, it is also the ideological construct of the perpetrator that over-determines the transitional justice framework even in contexts where there have been large numbers of female combatants. From jail conditions to decommissioning initiatives, the notion of the male perpetrator has long shaped UN and state policy. Interestingly, from popular culture to human rights policy, the iconic ‘victim’ of international crimes such as disappearances and torture, the dissident targeted by an oppressive regime was, invariably, scripted as male.  Females may suffer such injuries as innocent civilians but typically they were not seen to be targeted for their politics, for the views they hold; rather, their injuries are collateral damage – or at least that is the hegemonic narrative of post-war prosecutions that feminists have long sought to undo.</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For instance Patricia Sellers notes that women have been invisible in international criminal law:  ‘Individuals, unprotected by, or routinely disregarded or marginalized under the Rule of Law, have a tenuous, unsecured membership in their legal community. Under international criminal law, those individuals have traditionally been women.’ See P Viseur-Sellers ‘The Rule of Law Applies to Women’ in United Nations Department of Humanitarian Affairs News, April/May 1997, No 22, available at www.reliefweb.int/OCHA_ol/pub/dhanews/issue22/lawrule.html.</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When militant groups have recruited large numbers of women and girls (such as the Shining Path in Peru or the Sri Lankan LTTE in Sri Lanka), those cases are flagged and discussed as extraordinary. The very fact that attention is drawn to their gender underscores the extent to which the male subject of transitional justice is naturalised as </a:t>
            </a:r>
            <a:r>
              <a:rPr lang="en-GB" sz="1200" i="1" kern="1200" dirty="0" smtClean="0">
                <a:solidFill>
                  <a:schemeClr val="tx1"/>
                </a:solidFill>
                <a:latin typeface="+mn-lt"/>
                <a:ea typeface="+mn-ea"/>
                <a:cs typeface="+mn-cs"/>
              </a:rPr>
              <a:t>the </a:t>
            </a:r>
            <a:r>
              <a:rPr lang="en-GB" sz="1200" kern="1200" dirty="0" smtClean="0">
                <a:solidFill>
                  <a:schemeClr val="tx1"/>
                </a:solidFill>
                <a:latin typeface="+mn-lt"/>
                <a:ea typeface="+mn-ea"/>
                <a:cs typeface="+mn-cs"/>
              </a:rPr>
              <a:t>subject.  </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Thus feminists have pointed out that when women’s injuries were recognized they were marginalised as simply the inevitable casualties of war; for instance, as Sellers notes, in the dominant narrative ‘women are sexually assaulted during wartime because, ‘soldiers will be boys and after a long march …’, to paraphrase Stalin’s Second World War analysis, or because troops must be ‘serviced’ for purposes of morale, as attested to by the plight of the Japanese comfort women. See Sellers, above n 8.</a:t>
            </a:r>
            <a:endParaRPr lang="en-US" sz="1200" kern="1200" dirty="0" smtClean="0">
              <a:solidFill>
                <a:schemeClr val="tx1"/>
              </a:solidFill>
              <a:latin typeface="+mn-lt"/>
              <a:ea typeface="+mn-ea"/>
              <a:cs typeface="+mn-cs"/>
            </a:endParaRPr>
          </a:p>
          <a:p>
            <a:r>
              <a:rPr lang="en-US" dirty="0" smtClean="0"/>
              <a:t>IV</a:t>
            </a:r>
            <a:r>
              <a:rPr lang="en-US" dirty="0" smtClean="0"/>
              <a:t>. </a:t>
            </a:r>
            <a:r>
              <a:rPr lang="en-US" sz="1200" i="1" dirty="0" smtClean="0"/>
              <a:t>Argentine </a:t>
            </a:r>
            <a:r>
              <a:rPr lang="en-US" sz="1200" dirty="0" smtClean="0"/>
              <a:t>commission was composed of thirteen commissioners: twelve men and one woman; </a:t>
            </a:r>
            <a:r>
              <a:rPr lang="en-US" sz="1200" kern="1200" dirty="0" smtClean="0">
                <a:solidFill>
                  <a:schemeClr val="tx1"/>
                </a:solidFill>
                <a:latin typeface="+mn-lt"/>
                <a:ea typeface="+mn-ea"/>
                <a:cs typeface="+mn-cs"/>
              </a:rPr>
              <a:t>The TRC was comprised of twelve Peruvian commissioners, ten men and two women</a:t>
            </a:r>
            <a:endParaRPr lang="en-US" dirty="0"/>
          </a:p>
        </p:txBody>
      </p:sp>
      <p:sp>
        <p:nvSpPr>
          <p:cNvPr id="4" name="Slide Number Placeholder 3"/>
          <p:cNvSpPr>
            <a:spLocks noGrp="1"/>
          </p:cNvSpPr>
          <p:nvPr>
            <p:ph type="sldNum" sz="quarter" idx="10"/>
          </p:nvPr>
        </p:nvSpPr>
        <p:spPr/>
        <p:txBody>
          <a:bodyPr/>
          <a:lstStyle/>
          <a:p>
            <a:fld id="{CB34EAC2-3BF6-7740-BEF6-8D4052B2270E}"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Undervitimizes:: These crimes have sometimes been referred to as bodily injury crimes because ‘other effects of power’ are ‘stripped away’ and subjectivity condensed ‘to its traces on the body.’ P. 12 of Fiona Ross. While our particular focus in this section of the chapter is prosecutions, Ross demonstrates how the SA TRC’s constituted the victim subject in terms of bodily injury rather than ‘the historical constitution of the subject under apartheid. ‘ (p. 11).</a:t>
            </a: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Another Ex: Pinochet:  there has been extensive documentation regarding how Pinochet’s regime victimized people not only through his policy of disappearing dissidents but also his economic policy; yet it is only the former who appear as ‘victims’ on the transitional justice radar screen. </a:t>
            </a:r>
          </a:p>
          <a:p>
            <a:r>
              <a:rPr lang="en-GB" sz="1200" kern="1200" dirty="0" smtClean="0">
                <a:solidFill>
                  <a:schemeClr val="tx1"/>
                </a:solidFill>
                <a:latin typeface="+mn-lt"/>
                <a:ea typeface="+mn-ea"/>
                <a:cs typeface="+mn-cs"/>
              </a:rPr>
              <a:t>over the last decade, the dominant story of the international criminal tribunals addressing war crimes in the former Yugoslavia and Rwanda has been the transformation of women’s subjectivity so that she too can be written as a ‘victim’ of international crimes. If the ‘victim’ or the privileged subject of transitional justice is the one whose rights to bodily integrity are violated, then the raped victim becomes the privileged subject of feminist transitional justice. If the transitional justice field ‘stripped away other effects of power’ and condensed subjectivity ‘to its traces on the body’, then feminist transitional justice stripped away other structural and ideological effects of power to focus on the woman who suffered sexual injury. Bodily integrity injuries such as sexual violence have had to be the privileged frame narratives for women’s subjectivity. This has meant that those injuries had to be pressed into pre-existing legal categories regarding torture or crimes against humanity for inclusion and full representation within transitional justice’s avowed ‘emancipatory’ promise. There is resonance here with the field of sex work, where the privileged subject is the victim of sex trafficking. As Hesford notes, transnational feminist anti-trafficking campaigns are invested in ‘the identification of women as passive and naïve victims lured and tricked into sex work and therefore in need of rescue’. Hesford’s chapter analyses how this representation is mobilised in global advocacy, see W Hesford ???? in W Hesford and W Kozol (eds), </a:t>
            </a:r>
            <a:r>
              <a:rPr lang="en-GB" sz="1200" i="1" kern="1200" dirty="0" smtClean="0">
                <a:solidFill>
                  <a:schemeClr val="tx1"/>
                </a:solidFill>
                <a:latin typeface="+mn-lt"/>
                <a:ea typeface="+mn-ea"/>
                <a:cs typeface="+mn-cs"/>
              </a:rPr>
              <a:t>Just Advocacy? Women’s Human Rights, Transnational Feminism and the Politics of Representation</a:t>
            </a:r>
            <a:r>
              <a:rPr lang="en-GB" sz="1200" kern="1200" dirty="0" smtClean="0">
                <a:solidFill>
                  <a:schemeClr val="tx1"/>
                </a:solidFill>
                <a:latin typeface="+mn-lt"/>
                <a:ea typeface="+mn-ea"/>
                <a:cs typeface="+mn-cs"/>
              </a:rPr>
              <a:t> (New Jersey, Rutgers University Press, 2005), 147.</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P. 11-12 of Fiona Ross. </a:t>
            </a:r>
            <a:endParaRPr lang="en-US"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B34EAC2-3BF6-7740-BEF6-8D4052B2270E}" type="slidenum">
              <a:rPr lang="en-US" smtClean="0"/>
              <a:pPr/>
              <a:t>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III. </a:t>
            </a:r>
            <a:r>
              <a:rPr lang="en-GB" sz="1200" kern="1200" dirty="0" smtClean="0">
                <a:solidFill>
                  <a:schemeClr val="tx1"/>
                </a:solidFill>
                <a:latin typeface="+mn-lt"/>
                <a:ea typeface="+mn-ea"/>
                <a:cs typeface="+mn-cs"/>
              </a:rPr>
              <a:t>The feminisation of ‘experience’ rests on an unstated background understanding of women’s voice as</a:t>
            </a:r>
            <a:r>
              <a:rPr lang="en-GB" sz="1200" i="1" kern="1200" dirty="0" smtClean="0">
                <a:solidFill>
                  <a:schemeClr val="tx1"/>
                </a:solidFill>
                <a:latin typeface="+mn-lt"/>
                <a:ea typeface="+mn-ea"/>
                <a:cs typeface="+mn-cs"/>
              </a:rPr>
              <a:t> a priori</a:t>
            </a:r>
            <a:r>
              <a:rPr lang="en-GB" sz="1200" kern="1200" dirty="0" smtClean="0">
                <a:solidFill>
                  <a:schemeClr val="tx1"/>
                </a:solidFill>
                <a:latin typeface="+mn-lt"/>
                <a:ea typeface="+mn-ea"/>
                <a:cs typeface="+mn-cs"/>
              </a:rPr>
              <a:t> an articulation of injury. Thus feminine testimony as already always testimony regarding trauma. The sedimentation of ‘injury’ as the ground from which women enter the transitional justice stage fuels the embrace of the testimonial form and experiential narratives as a project creating ‘safe spaces’ for the ‘traumatised’ voice. As already noted, many oral history projects are founded on the premise that these platforms for testimony provide more authentic access to women’s experience of injury and more space for the recognition and acknowledgement of ‘affect’ as the subversive ‘other’ of law – the feminine that exceeds and spills out of legal categories and judgments. </a:t>
            </a:r>
            <a:endParaRPr lang="en-US"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Note debate on Rigoberto Menchu and contested narratives about the Guatemalan experience of conflict and human rights violations.</a:t>
            </a:r>
            <a:endParaRPr lang="en-US" sz="1200" kern="120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IV.Nepal: </a:t>
            </a:r>
            <a:r>
              <a:rPr lang="en-US" sz="1200" kern="1200" dirty="0" smtClean="0">
                <a:solidFill>
                  <a:schemeClr val="tx1"/>
                </a:solidFill>
                <a:latin typeface="+mn-lt"/>
                <a:ea typeface="+mn-ea"/>
                <a:cs typeface="+mn-cs"/>
              </a:rPr>
              <a:t>Sally Merry has described as a culture of ‘transnational modernity’ whose practitioners subscribe to shared norms regarding “the importance of the international domain, universal standards, and procedures for decision making” and a shared lexicon with terms such as “gender mainstreaming” and “capacity building”.</a:t>
            </a:r>
            <a:r>
              <a:rPr lang="en-US" dirty="0" smtClean="0"/>
              <a:t> </a:t>
            </a:r>
            <a:r>
              <a:rPr lang="en-US" sz="1200" kern="1200" dirty="0" smtClean="0">
                <a:solidFill>
                  <a:schemeClr val="tx1"/>
                </a:solidFill>
                <a:latin typeface="+mn-lt"/>
                <a:ea typeface="+mn-ea"/>
                <a:cs typeface="+mn-cs"/>
              </a:rPr>
              <a:t>P. 31, 48 of Merry</a:t>
            </a:r>
          </a:p>
          <a:p>
            <a:endParaRPr lang="en-US" dirty="0"/>
          </a:p>
        </p:txBody>
      </p:sp>
      <p:sp>
        <p:nvSpPr>
          <p:cNvPr id="4" name="Slide Number Placeholder 3"/>
          <p:cNvSpPr>
            <a:spLocks noGrp="1"/>
          </p:cNvSpPr>
          <p:nvPr>
            <p:ph type="sldNum" sz="quarter" idx="10"/>
          </p:nvPr>
        </p:nvSpPr>
        <p:spPr/>
        <p:txBody>
          <a:bodyPr/>
          <a:lstStyle/>
          <a:p>
            <a:fld id="{CB34EAC2-3BF6-7740-BEF6-8D4052B2270E}" type="slidenum">
              <a:rPr lang="en-US" smtClean="0"/>
              <a:pPr/>
              <a:t>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Gender-differentiated income patterns (including unpaid housework) have also had an adverse impact on women in cases where reparations have been pegged to lost income. For example, some proposals for reparations for victims of martial law in the Philippines calculate lost earnings in determining reparation payments; this will distort reparation payments in ways that are unfair to women and other low-income groups. The use of the average civil servant’s salary in Chile has provided a much more equitable approach. It has also underscores the principle that redress is proportionate to the crime rather than the individual’s pecuniary loss—a particularly important measure when there are entrenched gender disparities in real wages. In a proactive effort to address any gender inequities that may arise in the formulation and implementation of reparations policies, the Timorese CAVR recommended that at least 50 percent of all reparations should go to women; this recognizes that women were underrepresented in the statement-taking process and partly compensates for the distortions that may result in defining beneficiaries.</a:t>
            </a:r>
            <a:endParaRPr lang="en-US" dirty="0"/>
          </a:p>
        </p:txBody>
      </p:sp>
      <p:sp>
        <p:nvSpPr>
          <p:cNvPr id="4" name="Slide Number Placeholder 3"/>
          <p:cNvSpPr>
            <a:spLocks noGrp="1"/>
          </p:cNvSpPr>
          <p:nvPr>
            <p:ph type="sldNum" sz="quarter" idx="10"/>
          </p:nvPr>
        </p:nvSpPr>
        <p:spPr/>
        <p:txBody>
          <a:bodyPr/>
          <a:lstStyle/>
          <a:p>
            <a:fld id="{CB34EAC2-3BF6-7740-BEF6-8D4052B2270E}" type="slidenum">
              <a:rPr lang="en-US" smtClean="0"/>
              <a:pPr/>
              <a:t>11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Going</a:t>
            </a:r>
            <a:r>
              <a:rPr lang="en-US" baseline="0" dirty="0" smtClean="0"/>
              <a:t> beyond bodily injury crimes</a:t>
            </a:r>
            <a:endParaRPr lang="en-US" dirty="0"/>
          </a:p>
        </p:txBody>
      </p:sp>
      <p:sp>
        <p:nvSpPr>
          <p:cNvPr id="4" name="Slide Number Placeholder 3"/>
          <p:cNvSpPr>
            <a:spLocks noGrp="1"/>
          </p:cNvSpPr>
          <p:nvPr>
            <p:ph type="sldNum" sz="quarter" idx="10"/>
          </p:nvPr>
        </p:nvSpPr>
        <p:spPr/>
        <p:txBody>
          <a:bodyPr/>
          <a:lstStyle/>
          <a:p>
            <a:fld id="{CB34EAC2-3BF6-7740-BEF6-8D4052B2270E}" type="slidenum">
              <a:rPr lang="en-US" smtClean="0"/>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597647A-D8BE-6647-9780-1DB6F41803F3}" type="datetimeFigureOut">
              <a:rPr lang="en-US" smtClean="0"/>
              <a:pPr/>
              <a:t>10/16/11</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9DF8257-1CEA-0A4D-9057-115249FAF4CF}"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97647A-D8BE-6647-9780-1DB6F41803F3}" type="datetimeFigureOut">
              <a:rPr lang="en-US" smtClean="0"/>
              <a:pPr/>
              <a:t>10/16/11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DF8257-1CEA-0A4D-9057-115249FAF4C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2597647A-D8BE-6647-9780-1DB6F41803F3}" type="datetimeFigureOut">
              <a:rPr lang="en-US" smtClean="0"/>
              <a:pPr/>
              <a:t>10/16/11</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29DF8257-1CEA-0A4D-9057-115249FAF4C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597647A-D8BE-6647-9780-1DB6F41803F3}" type="datetimeFigureOut">
              <a:rPr lang="en-US" smtClean="0"/>
              <a:pPr/>
              <a:t>10/16/11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9DF8257-1CEA-0A4D-9057-115249FAF4CF}"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597647A-D8BE-6647-9780-1DB6F41803F3}" type="datetimeFigureOut">
              <a:rPr lang="en-US" smtClean="0"/>
              <a:pPr/>
              <a:t>10/16/11</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9DF8257-1CEA-0A4D-9057-115249FAF4CF}"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2597647A-D8BE-6647-9780-1DB6F41803F3}" type="datetimeFigureOut">
              <a:rPr lang="en-US" smtClean="0"/>
              <a:pPr/>
              <a:t>10/16/11</a:t>
            </a:fld>
            <a:endParaRPr lang="en-US" dirty="0"/>
          </a:p>
        </p:txBody>
      </p:sp>
      <p:sp>
        <p:nvSpPr>
          <p:cNvPr id="10" name="Slide Number Placeholder 9"/>
          <p:cNvSpPr>
            <a:spLocks noGrp="1"/>
          </p:cNvSpPr>
          <p:nvPr>
            <p:ph type="sldNum" sz="quarter" idx="16"/>
          </p:nvPr>
        </p:nvSpPr>
        <p:spPr/>
        <p:txBody>
          <a:bodyPr rtlCol="0"/>
          <a:lstStyle/>
          <a:p>
            <a:fld id="{29DF8257-1CEA-0A4D-9057-115249FAF4CF}"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2597647A-D8BE-6647-9780-1DB6F41803F3}" type="datetimeFigureOut">
              <a:rPr lang="en-US" smtClean="0"/>
              <a:pPr/>
              <a:t>10/16/11</a:t>
            </a:fld>
            <a:endParaRPr lang="en-US" dirty="0"/>
          </a:p>
        </p:txBody>
      </p:sp>
      <p:sp>
        <p:nvSpPr>
          <p:cNvPr id="12" name="Slide Number Placeholder 11"/>
          <p:cNvSpPr>
            <a:spLocks noGrp="1"/>
          </p:cNvSpPr>
          <p:nvPr>
            <p:ph type="sldNum" sz="quarter" idx="16"/>
          </p:nvPr>
        </p:nvSpPr>
        <p:spPr/>
        <p:txBody>
          <a:bodyPr rtlCol="0"/>
          <a:lstStyle/>
          <a:p>
            <a:fld id="{29DF8257-1CEA-0A4D-9057-115249FAF4CF}"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597647A-D8BE-6647-9780-1DB6F41803F3}" type="datetimeFigureOut">
              <a:rPr lang="en-US" smtClean="0"/>
              <a:pPr/>
              <a:t>10/16/11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9DF8257-1CEA-0A4D-9057-115249FAF4C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7647A-D8BE-6647-9780-1DB6F41803F3}" type="datetimeFigureOut">
              <a:rPr lang="en-US" smtClean="0"/>
              <a:pPr/>
              <a:t>10/16/11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9DF8257-1CEA-0A4D-9057-115249FAF4C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597647A-D8BE-6647-9780-1DB6F41803F3}" type="datetimeFigureOut">
              <a:rPr lang="en-US" smtClean="0"/>
              <a:pPr/>
              <a:t>10/16/11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9DF8257-1CEA-0A4D-9057-115249FAF4CF}"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2597647A-D8BE-6647-9780-1DB6F41803F3}" type="datetimeFigureOut">
              <a:rPr lang="en-US" smtClean="0"/>
              <a:pPr/>
              <a:t>10/16/11</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9DF8257-1CEA-0A4D-9057-115249FAF4CF}"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597647A-D8BE-6647-9780-1DB6F41803F3}" type="datetimeFigureOut">
              <a:rPr lang="en-US" smtClean="0"/>
              <a:pPr/>
              <a:t>10/16/11</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9DF8257-1CEA-0A4D-9057-115249FAF4C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8.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Truth Commissions: Systemic Injustices</a:t>
            </a:r>
            <a:endParaRPr lang="en-US" dirty="0"/>
          </a:p>
        </p:txBody>
      </p:sp>
      <p:sp>
        <p:nvSpPr>
          <p:cNvPr id="4" name="Subtitle 3"/>
          <p:cNvSpPr>
            <a:spLocks noGrp="1"/>
          </p:cNvSpPr>
          <p:nvPr>
            <p:ph type="subTitle" idx="1"/>
          </p:nvPr>
        </p:nvSpPr>
        <p:spPr/>
        <p:txBody>
          <a:bodyPr>
            <a:normAutofit fontScale="70000" lnSpcReduction="20000"/>
          </a:bodyPr>
          <a:lstStyle/>
          <a:p>
            <a:r>
              <a:rPr lang="en-US" i="1" dirty="0" smtClean="0"/>
              <a:t>gender class language caste race religion region ethnicity sexual-identity nationality gender class language caste race religion region ethnicity sex</a:t>
            </a:r>
            <a:endParaRPr lang="en-US" i="1" dirty="0"/>
          </a:p>
        </p:txBody>
      </p:sp>
      <p:sp>
        <p:nvSpPr>
          <p:cNvPr id="6" name="TextBox 5"/>
          <p:cNvSpPr txBox="1"/>
          <p:nvPr/>
        </p:nvSpPr>
        <p:spPr>
          <a:xfrm>
            <a:off x="0" y="6366505"/>
            <a:ext cx="1466843" cy="369332"/>
          </a:xfrm>
          <a:prstGeom prst="rect">
            <a:avLst/>
          </a:prstGeom>
          <a:noFill/>
        </p:spPr>
        <p:txBody>
          <a:bodyPr wrap="square" rtlCol="0">
            <a:spAutoFit/>
          </a:bodyPr>
          <a:lstStyle/>
          <a:p>
            <a:r>
              <a:rPr lang="en-US" dirty="0" smtClean="0">
                <a:solidFill>
                  <a:schemeClr val="bg2">
                    <a:lumMod val="75000"/>
                  </a:schemeClr>
                </a:solidFill>
              </a:rPr>
              <a:t>Vasuki Nesiah</a:t>
            </a:r>
            <a:endParaRPr lang="en-US"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607" y="0"/>
            <a:ext cx="8834655" cy="990600"/>
          </a:xfrm>
        </p:spPr>
        <p:txBody>
          <a:bodyPr>
            <a:normAutofit/>
          </a:bodyPr>
          <a:lstStyle/>
          <a:p>
            <a:r>
              <a:rPr lang="en-US" b="1" dirty="0" smtClean="0"/>
              <a:t>III. Opportunities</a:t>
            </a:r>
          </a:p>
        </p:txBody>
      </p:sp>
      <p:sp>
        <p:nvSpPr>
          <p:cNvPr id="3" name="Content Placeholder 2"/>
          <p:cNvSpPr>
            <a:spLocks noGrp="1"/>
          </p:cNvSpPr>
          <p:nvPr>
            <p:ph sz="quarter" idx="1"/>
          </p:nvPr>
        </p:nvSpPr>
        <p:spPr>
          <a:xfrm>
            <a:off x="358189" y="1600200"/>
            <a:ext cx="8785811" cy="4495800"/>
          </a:xfrm>
        </p:spPr>
        <p:txBody>
          <a:bodyPr>
            <a:normAutofit fontScale="77500" lnSpcReduction="20000"/>
          </a:bodyPr>
          <a:lstStyle/>
          <a:p>
            <a:pPr>
              <a:buNone/>
            </a:pPr>
            <a:r>
              <a:rPr lang="en-US" b="1" dirty="0" smtClean="0"/>
              <a:t>A.	Truth Commissions:  Windows of Opportunity to Address Gendered HR</a:t>
            </a:r>
            <a:endParaRPr lang="en-US" dirty="0" smtClean="0"/>
          </a:p>
          <a:p>
            <a:r>
              <a:rPr lang="en-US" dirty="0" smtClean="0"/>
              <a:t>They can highlight neglected abuses</a:t>
            </a:r>
          </a:p>
          <a:p>
            <a:r>
              <a:rPr lang="en-US" dirty="0" smtClean="0"/>
              <a:t>They can connect the dots in ways that gives us a big picture perspective into the gendered dimensions of human rights history</a:t>
            </a:r>
          </a:p>
          <a:p>
            <a:r>
              <a:rPr lang="en-US" dirty="0" smtClean="0"/>
              <a:t>They can research the enabling conditions of gendered violations</a:t>
            </a:r>
          </a:p>
          <a:p>
            <a:r>
              <a:rPr lang="en-US" dirty="0" smtClean="0"/>
              <a:t>They can provide a forum for victims and survivors - shaping national history from multiple perspectives</a:t>
            </a:r>
          </a:p>
          <a:p>
            <a:r>
              <a:rPr lang="en-US" dirty="0" smtClean="0"/>
              <a:t>They can stage a new approach to gender equality in citizenship – the valuing of all lives, all experiences</a:t>
            </a:r>
          </a:p>
          <a:p>
            <a:r>
              <a:rPr lang="en-US" dirty="0" smtClean="0"/>
              <a:t>They can recommend reparations and justice measures that redress injustices and the work of the truth commission can build political will to that end</a:t>
            </a:r>
          </a:p>
          <a:p>
            <a:r>
              <a:rPr lang="en-US" dirty="0" smtClean="0"/>
              <a:t>They can leave a long-term legacy in transforming moments of transition into moments of social change</a:t>
            </a:r>
          </a:p>
        </p:txBody>
      </p:sp>
      <p:pic>
        <p:nvPicPr>
          <p:cNvPr id="4" name="Picture 3" descr="Morocco_woman"/>
          <p:cNvPicPr>
            <a:picLocks noChangeAspect="1" noChangeArrowheads="1"/>
          </p:cNvPicPr>
          <p:nvPr/>
        </p:nvPicPr>
        <p:blipFill>
          <a:blip r:embed="rId2"/>
          <a:srcRect l="2222" t="2263" r="2222" b="2263"/>
          <a:stretch>
            <a:fillRect/>
          </a:stretch>
        </p:blipFill>
        <p:spPr bwMode="auto">
          <a:xfrm>
            <a:off x="5596689" y="0"/>
            <a:ext cx="2362200" cy="157906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rmAutofit/>
          </a:bodyPr>
          <a:lstStyle/>
          <a:p>
            <a:r>
              <a:rPr lang="en-US" dirty="0" smtClean="0"/>
              <a:t>III.	Opportunities (cont.)</a:t>
            </a:r>
            <a:endParaRPr lang="en-US" dirty="0"/>
          </a:p>
        </p:txBody>
      </p:sp>
      <p:sp>
        <p:nvSpPr>
          <p:cNvPr id="3" name="Content Placeholder 2"/>
          <p:cNvSpPr>
            <a:spLocks noGrp="1"/>
          </p:cNvSpPr>
          <p:nvPr>
            <p:ph sz="quarter" idx="1"/>
          </p:nvPr>
        </p:nvSpPr>
        <p:spPr>
          <a:xfrm>
            <a:off x="227939" y="1600200"/>
            <a:ext cx="8916061" cy="5257800"/>
          </a:xfrm>
        </p:spPr>
        <p:txBody>
          <a:bodyPr>
            <a:noAutofit/>
          </a:bodyPr>
          <a:lstStyle/>
          <a:p>
            <a:pPr>
              <a:buNone/>
            </a:pPr>
            <a:r>
              <a:rPr lang="en-US" sz="1800" b="1" dirty="0" smtClean="0"/>
              <a:t>Ex: Strategies adopted in how truth commissions designed reparations recommendations:</a:t>
            </a:r>
          </a:p>
          <a:p>
            <a:r>
              <a:rPr lang="en-US" sz="1800" dirty="0" smtClean="0"/>
              <a:t>Mandate interpretation with attention to gender</a:t>
            </a:r>
          </a:p>
          <a:p>
            <a:r>
              <a:rPr lang="en-US" sz="1800" dirty="0" smtClean="0"/>
              <a:t>Ongoing consultation with female victims and women’s support and advocacy networks</a:t>
            </a:r>
          </a:p>
          <a:p>
            <a:r>
              <a:rPr lang="en-US" sz="1800" dirty="0" smtClean="0"/>
              <a:t>Recognizing </a:t>
            </a:r>
            <a:r>
              <a:rPr lang="en-US" sz="1800" dirty="0" smtClean="0"/>
              <a:t>HRVs</a:t>
            </a:r>
            <a:r>
              <a:rPr lang="en-US" sz="1800" dirty="0" smtClean="0"/>
              <a:t> impose familial care burdens on women; import. of public recognition of the private </a:t>
            </a:r>
          </a:p>
          <a:p>
            <a:r>
              <a:rPr lang="en-US" sz="1800" dirty="0" smtClean="0"/>
              <a:t>Considering background legal rights to title/property ownership in determining restitution</a:t>
            </a:r>
          </a:p>
          <a:p>
            <a:r>
              <a:rPr lang="en-US" sz="1800" dirty="0" smtClean="0"/>
              <a:t>Considering gender power dynamics in controlling financial decision-making in the household</a:t>
            </a:r>
          </a:p>
          <a:p>
            <a:r>
              <a:rPr lang="en-US" sz="1800" dirty="0" smtClean="0"/>
              <a:t>Defining “dependents” in ways that include same-sex partners and customary marriages •</a:t>
            </a:r>
          </a:p>
          <a:p>
            <a:r>
              <a:rPr lang="en-US" sz="1800" dirty="0" smtClean="0"/>
              <a:t>Taking steps to ensure that reparations also address the long-term impact of conflict, addressing the continuities between human rights abuses in times of peace and war</a:t>
            </a:r>
          </a:p>
          <a:p>
            <a:r>
              <a:rPr lang="en-US" sz="1800" dirty="0" smtClean="0"/>
              <a:t>Consideration for reparation programs to incorporate need-based criteria in establishing the reparations programs (ex. Enabling programs with reach to women victimized by the conflict, even if not technically qualified as victim; this may include measures that recognize the systemic, collective patterns of abuse against women)</a:t>
            </a:r>
          </a:p>
          <a:p>
            <a:r>
              <a:rPr lang="en-US" sz="1800" dirty="0" smtClean="0"/>
              <a:t>Making provisions for open lists to allow victims who did not go to the commission to have more time to submit statements and qualify as beneficiaries</a:t>
            </a:r>
          </a:p>
          <a:p>
            <a:endParaRPr lang="en-US" sz="1600" dirty="0" smtClean="0"/>
          </a:p>
          <a:p>
            <a:endParaRPr lang="en-US" sz="1600" dirty="0" smtClean="0"/>
          </a:p>
        </p:txBody>
      </p:sp>
      <p:pic>
        <p:nvPicPr>
          <p:cNvPr id="4" name="Picture 3" descr="jeong13-2"/>
          <p:cNvPicPr>
            <a:picLocks noChangeAspect="1" noChangeArrowheads="1"/>
          </p:cNvPicPr>
          <p:nvPr/>
        </p:nvPicPr>
        <p:blipFill>
          <a:blip r:embed="rId3"/>
          <a:srcRect/>
          <a:stretch>
            <a:fillRect/>
          </a:stretch>
        </p:blipFill>
        <p:spPr bwMode="auto">
          <a:xfrm>
            <a:off x="6726321" y="98425"/>
            <a:ext cx="1600200" cy="112077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III.	Opportunities (Cont)</a:t>
            </a:r>
            <a:endParaRPr lang="en-US" dirty="0"/>
          </a:p>
        </p:txBody>
      </p:sp>
      <p:sp>
        <p:nvSpPr>
          <p:cNvPr id="3" name="Content Placeholder 2"/>
          <p:cNvSpPr>
            <a:spLocks noGrp="1"/>
          </p:cNvSpPr>
          <p:nvPr>
            <p:ph sz="quarter" idx="1"/>
          </p:nvPr>
        </p:nvSpPr>
        <p:spPr>
          <a:xfrm>
            <a:off x="612648" y="1600200"/>
            <a:ext cx="8153400" cy="4902038"/>
          </a:xfrm>
        </p:spPr>
        <p:txBody>
          <a:bodyPr>
            <a:normAutofit fontScale="25000" lnSpcReduction="20000"/>
          </a:bodyPr>
          <a:lstStyle/>
          <a:p>
            <a:pPr>
              <a:buNone/>
            </a:pPr>
            <a:r>
              <a:rPr lang="en-US" sz="7200" b="1" dirty="0" smtClean="0"/>
              <a:t>C.	Critically Reflective Gender Analysis:</a:t>
            </a:r>
          </a:p>
          <a:p>
            <a:pPr>
              <a:buNone/>
            </a:pPr>
            <a:r>
              <a:rPr lang="en-US" sz="7200" b="1" dirty="0" smtClean="0"/>
              <a:t>Window of Opportunity for Truth Commissions</a:t>
            </a:r>
          </a:p>
          <a:p>
            <a:r>
              <a:rPr lang="en-US" sz="7200" dirty="0" smtClean="0"/>
              <a:t>Gender-focused work can provide a critical space within commissions to open up the transitional justice </a:t>
            </a:r>
            <a:r>
              <a:rPr lang="en-US" sz="7200" dirty="0" smtClean="0"/>
              <a:t>paradigm and contest myths </a:t>
            </a:r>
            <a:r>
              <a:rPr lang="en-US" sz="7200" dirty="0" smtClean="0"/>
              <a:t>about cure-all transitional justice </a:t>
            </a:r>
            <a:r>
              <a:rPr lang="en-US" sz="7200" dirty="0" smtClean="0"/>
              <a:t>mechanisms</a:t>
            </a:r>
          </a:p>
          <a:p>
            <a:r>
              <a:rPr lang="en-US" sz="7200" dirty="0" smtClean="0"/>
              <a:t>Interrogate the complexities of “victim” </a:t>
            </a:r>
            <a:r>
              <a:rPr lang="en-US" sz="7200" dirty="0" smtClean="0"/>
              <a:t>identity – more nuanced discussion of the politics of agency</a:t>
            </a:r>
            <a:endParaRPr lang="en-US" sz="7200" dirty="0" smtClean="0"/>
          </a:p>
          <a:p>
            <a:r>
              <a:rPr lang="en-US" sz="7200" dirty="0" smtClean="0"/>
              <a:t>Challenge the exclusive focus on bodily injury crimes and individual victims to have a more complex engagement with the technologies of power</a:t>
            </a:r>
          </a:p>
          <a:p>
            <a:r>
              <a:rPr lang="en-US" sz="7200" dirty="0" smtClean="0"/>
              <a:t>Push truth commissions to go beyond</a:t>
            </a:r>
            <a:r>
              <a:rPr lang="en-US" sz="7200" dirty="0" smtClean="0"/>
              <a:t> individual </a:t>
            </a:r>
            <a:r>
              <a:rPr lang="en-US" sz="7200" dirty="0" smtClean="0"/>
              <a:t>perpetrators </a:t>
            </a:r>
            <a:r>
              <a:rPr lang="en-US" sz="7200" dirty="0" smtClean="0"/>
              <a:t>to develop a more nuanced understanding of wider accountability (“willing executioners”) and the enabling conditions of systemic </a:t>
            </a:r>
            <a:r>
              <a:rPr lang="en-US" sz="7200" dirty="0" smtClean="0"/>
              <a:t>i</a:t>
            </a:r>
            <a:r>
              <a:rPr lang="en-US" sz="7200" dirty="0" smtClean="0"/>
              <a:t>njustices</a:t>
            </a:r>
            <a:endParaRPr lang="en-US" sz="7200" dirty="0" smtClean="0"/>
          </a:p>
          <a:p>
            <a:r>
              <a:rPr lang="en-US" sz="7200" dirty="0" smtClean="0"/>
              <a:t>Go beyond </a:t>
            </a:r>
            <a:r>
              <a:rPr lang="en-US" sz="7200" dirty="0" smtClean="0"/>
              <a:t>civil and political rights </a:t>
            </a:r>
            <a:r>
              <a:rPr lang="en-US" sz="7200" dirty="0" smtClean="0"/>
              <a:t>violations to address the background economic and </a:t>
            </a:r>
            <a:r>
              <a:rPr lang="en-US" sz="7200" dirty="0" smtClean="0"/>
              <a:t>social structures</a:t>
            </a:r>
            <a:endParaRPr lang="en-US" sz="7200" dirty="0" smtClean="0"/>
          </a:p>
          <a:p>
            <a:r>
              <a:rPr lang="en-US" sz="7200" dirty="0" smtClean="0"/>
              <a:t>Challenge </a:t>
            </a:r>
            <a:r>
              <a:rPr lang="en-US" sz="7200" dirty="0" smtClean="0"/>
              <a:t>official </a:t>
            </a:r>
            <a:r>
              <a:rPr lang="en-US" sz="7200" dirty="0" smtClean="0"/>
              <a:t>histories and assumptions about linear progress</a:t>
            </a:r>
          </a:p>
          <a:p>
            <a:r>
              <a:rPr lang="en-US" sz="7200" dirty="0" smtClean="0"/>
              <a:t>E</a:t>
            </a:r>
            <a:r>
              <a:rPr lang="en-US" sz="7200" dirty="0" smtClean="0"/>
              <a:t>xpose </a:t>
            </a:r>
            <a:r>
              <a:rPr lang="en-US" sz="7200" dirty="0" smtClean="0"/>
              <a:t>the hierarchies embedded within the human rights field</a:t>
            </a:r>
            <a:endParaRPr lang="en-US" sz="7200" dirty="0" smtClean="0"/>
          </a:p>
          <a:p>
            <a:r>
              <a:rPr lang="en-US" sz="7200" dirty="0" smtClean="0"/>
              <a:t>Draw attention </a:t>
            </a:r>
            <a:r>
              <a:rPr lang="en-US" sz="7200" dirty="0" smtClean="0"/>
              <a:t>to the continuities and discontinuities between ordinary and extraordinary violence, periods of conflict and periods of “post </a:t>
            </a:r>
            <a:r>
              <a:rPr lang="en-US" sz="7200" dirty="0" smtClean="0"/>
              <a:t>conflict</a:t>
            </a:r>
          </a:p>
          <a:p>
            <a:r>
              <a:rPr lang="en-US" sz="7200" dirty="0" smtClean="0"/>
              <a:t>Open the door to addressing root causes of conflict</a:t>
            </a:r>
            <a:endParaRPr lang="en-US" sz="7200" dirty="0" smtClean="0"/>
          </a:p>
          <a:p>
            <a:endParaRPr lang="en-US" dirty="0"/>
          </a:p>
        </p:txBody>
      </p:sp>
      <p:pic>
        <p:nvPicPr>
          <p:cNvPr id="4" name="Picture 3" descr="3213 Religion Japan Geisha ceremony Gion Kyoto"/>
          <p:cNvPicPr>
            <a:picLocks noChangeAspect="1" noChangeArrowheads="1"/>
          </p:cNvPicPr>
          <p:nvPr/>
        </p:nvPicPr>
        <p:blipFill>
          <a:blip r:embed="rId3"/>
          <a:srcRect l="8000" r="6667"/>
          <a:stretch>
            <a:fillRect/>
          </a:stretch>
        </p:blipFill>
        <p:spPr bwMode="auto">
          <a:xfrm>
            <a:off x="6459620" y="0"/>
            <a:ext cx="2133600" cy="224589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9345" y="228600"/>
            <a:ext cx="8834655" cy="990600"/>
          </a:xfrm>
        </p:spPr>
        <p:txBody>
          <a:bodyPr>
            <a:normAutofit fontScale="90000"/>
          </a:bodyPr>
          <a:lstStyle/>
          <a:p>
            <a:r>
              <a:rPr lang="en-US" b="1" dirty="0" smtClean="0"/>
              <a:t>Truth Commissions:  Windows of Opportunity to Address Gendered HR</a:t>
            </a:r>
          </a:p>
        </p:txBody>
      </p:sp>
      <p:sp>
        <p:nvSpPr>
          <p:cNvPr id="3" name="Content Placeholder 2"/>
          <p:cNvSpPr>
            <a:spLocks noGrp="1"/>
          </p:cNvSpPr>
          <p:nvPr>
            <p:ph sz="quarter" idx="1"/>
          </p:nvPr>
        </p:nvSpPr>
        <p:spPr/>
        <p:txBody>
          <a:bodyPr>
            <a:normAutofit fontScale="77500" lnSpcReduction="20000"/>
          </a:bodyPr>
          <a:lstStyle/>
          <a:p>
            <a:r>
              <a:rPr lang="en-US" dirty="0" smtClean="0"/>
              <a:t>They can highlight neglected abuses</a:t>
            </a:r>
          </a:p>
          <a:p>
            <a:r>
              <a:rPr lang="en-US" dirty="0" smtClean="0"/>
              <a:t>They can connect the dots in ways that gives us a big picture perspective into the gendered dimensions of human rights history</a:t>
            </a:r>
          </a:p>
          <a:p>
            <a:r>
              <a:rPr lang="en-US" dirty="0" smtClean="0"/>
              <a:t>They can research the enabling conditions of gendered violations</a:t>
            </a:r>
          </a:p>
          <a:p>
            <a:r>
              <a:rPr lang="en-US" dirty="0" smtClean="0"/>
              <a:t>They can provide a forum for victims and survivors - shaping national history from multiple perspectives</a:t>
            </a:r>
          </a:p>
          <a:p>
            <a:r>
              <a:rPr lang="en-US" dirty="0" smtClean="0"/>
              <a:t>They can stage a new approach to gender equality in citizenship – the valuing of all lives, all experiences</a:t>
            </a:r>
          </a:p>
          <a:p>
            <a:r>
              <a:rPr lang="en-US" dirty="0" smtClean="0"/>
              <a:t>They can recommend reparations and justice measures that redress injustices and the work of the truth commission can build political will to that end</a:t>
            </a:r>
          </a:p>
          <a:p>
            <a:r>
              <a:rPr lang="en-US" dirty="0" smtClean="0"/>
              <a:t>They can leave a long-term legacy in transforming moments of transition into moments of social change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I.  History of Transitional Justice and Gender: Coming to Terms with the Past</a:t>
            </a:r>
          </a:p>
          <a:p>
            <a:pPr lvl="1"/>
            <a:r>
              <a:rPr lang="en-US" dirty="0" smtClean="0"/>
              <a:t>A.  Phase I</a:t>
            </a:r>
          </a:p>
          <a:p>
            <a:pPr lvl="1"/>
            <a:r>
              <a:rPr lang="en-US" dirty="0" smtClean="0"/>
              <a:t>B.  Phase II</a:t>
            </a:r>
          </a:p>
          <a:p>
            <a:pPr lvl="1"/>
            <a:r>
              <a:rPr lang="en-US" dirty="0" smtClean="0"/>
              <a:t>C.  Phase III</a:t>
            </a:r>
          </a:p>
          <a:p>
            <a:pPr lvl="1"/>
            <a:endParaRPr lang="en-US" dirty="0" smtClean="0"/>
          </a:p>
          <a:p>
            <a:r>
              <a:rPr lang="en-US" dirty="0" smtClean="0"/>
              <a:t>II.  Debates in Transitional Justice and Gender</a:t>
            </a:r>
          </a:p>
          <a:p>
            <a:pPr lvl="1"/>
            <a:r>
              <a:rPr lang="en-US" dirty="0" smtClean="0"/>
              <a:t>A.  Enduring Criticisms of Gendered Bias</a:t>
            </a:r>
          </a:p>
          <a:p>
            <a:pPr lvl="1"/>
            <a:r>
              <a:rPr lang="en-US" dirty="0" smtClean="0"/>
              <a:t>B.  Responses to Gendered Bias</a:t>
            </a:r>
          </a:p>
          <a:p>
            <a:pPr lvl="1"/>
            <a:r>
              <a:rPr lang="en-US" dirty="0" smtClean="0"/>
              <a:t>C.  Questions re. Responses to Gendered Bias</a:t>
            </a:r>
          </a:p>
          <a:p>
            <a:pPr lvl="1"/>
            <a:endParaRPr lang="en-US" dirty="0" smtClean="0"/>
          </a:p>
          <a:p>
            <a:r>
              <a:rPr lang="en-US" dirty="0" smtClean="0"/>
              <a:t>III.  Opportunities</a:t>
            </a:r>
            <a:endParaRPr lang="en-US" b="1" dirty="0" smtClean="0"/>
          </a:p>
          <a:p>
            <a:pPr lvl="1"/>
            <a:r>
              <a:rPr lang="en-US" dirty="0" smtClean="0"/>
              <a:t>A.  Truth Commissions:  Windows of Opportunity to Address Gendered HR</a:t>
            </a:r>
          </a:p>
          <a:p>
            <a:pPr lvl="2"/>
            <a:r>
              <a:rPr lang="en-US" dirty="0" smtClean="0"/>
              <a:t>Ex. Strategies Adopted viz. Reparation Programs.</a:t>
            </a:r>
          </a:p>
          <a:p>
            <a:pPr lvl="1"/>
            <a:r>
              <a:rPr lang="en-US" dirty="0" smtClean="0"/>
              <a:t>B.  Critically Reflective Gender Analysis: Windows of Opportunity for Truth Commissions</a:t>
            </a:r>
          </a:p>
          <a:p>
            <a:pPr lvl="1"/>
            <a:endParaRPr lang="en-US" dirty="0" smtClean="0"/>
          </a:p>
          <a:p>
            <a:endParaRPr lang="en-US" dirty="0" smtClean="0"/>
          </a:p>
          <a:p>
            <a:pPr lvl="1"/>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	Transitional Justice and Gender: Coming to Terms with the Past</a:t>
            </a:r>
            <a:endParaRPr lang="en-US" dirty="0"/>
          </a:p>
        </p:txBody>
      </p:sp>
      <p:sp>
        <p:nvSpPr>
          <p:cNvPr id="3" name="Content Placeholder 2"/>
          <p:cNvSpPr>
            <a:spLocks noGrp="1"/>
          </p:cNvSpPr>
          <p:nvPr>
            <p:ph sz="quarter" idx="1"/>
          </p:nvPr>
        </p:nvSpPr>
        <p:spPr>
          <a:xfrm>
            <a:off x="612648" y="1600199"/>
            <a:ext cx="8531352" cy="4814167"/>
          </a:xfrm>
        </p:spPr>
        <p:txBody>
          <a:bodyPr>
            <a:normAutofit fontScale="47500" lnSpcReduction="20000"/>
          </a:bodyPr>
          <a:lstStyle/>
          <a:p>
            <a:r>
              <a:rPr lang="en-US" sz="3789" b="1" dirty="0" smtClean="0"/>
              <a:t>Phase I: Outside the frame</a:t>
            </a:r>
          </a:p>
          <a:p>
            <a:pPr>
              <a:buNone/>
            </a:pPr>
            <a:r>
              <a:rPr lang="en-US" sz="3368" dirty="0" smtClean="0"/>
              <a:t>	Period Extending from the establishment of the International Military Tribunal @ Nuremberg (1945) to National Commission on the Disappeared (CONADEP) in Argentina (established 1983)</a:t>
            </a:r>
          </a:p>
          <a:p>
            <a:pPr>
              <a:buNone/>
            </a:pPr>
            <a:r>
              <a:rPr lang="en-US" sz="3368" i="1" dirty="0" smtClean="0"/>
              <a:t>	Windows:</a:t>
            </a:r>
          </a:p>
          <a:p>
            <a:pPr lvl="1">
              <a:buFont typeface="Arial"/>
              <a:buChar char="•"/>
            </a:pPr>
            <a:r>
              <a:rPr lang="en-US" sz="3368" dirty="0" smtClean="0"/>
              <a:t>Mothers of the Disappeared in Argentina</a:t>
            </a:r>
          </a:p>
          <a:p>
            <a:pPr lvl="1">
              <a:buFont typeface="Arial"/>
              <a:buChar char="•"/>
            </a:pPr>
            <a:r>
              <a:rPr lang="en-US" sz="3368" dirty="0" smtClean="0"/>
              <a:t>Comfort Women in South East Asia</a:t>
            </a:r>
          </a:p>
          <a:p>
            <a:pPr lvl="1">
              <a:buFont typeface="Arial"/>
              <a:buChar char="•"/>
            </a:pPr>
            <a:endParaRPr lang="en-US" sz="3368" dirty="0" smtClean="0"/>
          </a:p>
          <a:p>
            <a:r>
              <a:rPr lang="en-US" sz="3789" b="1" dirty="0" smtClean="0"/>
              <a:t>Phase II: Invisibility to Sexing the Body Politic</a:t>
            </a:r>
          </a:p>
          <a:p>
            <a:pPr>
              <a:buNone/>
            </a:pPr>
            <a:r>
              <a:rPr lang="en-US" sz="3368" dirty="0" smtClean="0"/>
              <a:t>	Period Extending from the establishment of the National Commission for Truth and Reconciliation in Chile (1990) to the Rome Statute for the International Criminal Court (1998 –came into effect,  2002)</a:t>
            </a:r>
          </a:p>
          <a:p>
            <a:pPr>
              <a:buNone/>
            </a:pPr>
            <a:r>
              <a:rPr lang="en-US" sz="3368" i="1" dirty="0" smtClean="0"/>
              <a:t>	Windows:</a:t>
            </a:r>
          </a:p>
          <a:p>
            <a:pPr lvl="1">
              <a:buFont typeface="Arial"/>
              <a:buChar char="•"/>
            </a:pPr>
            <a:r>
              <a:rPr lang="en-US" sz="3368" dirty="0" smtClean="0"/>
              <a:t>Guatemalan Commission for Historical Clarification</a:t>
            </a:r>
          </a:p>
          <a:p>
            <a:pPr lvl="1">
              <a:buFont typeface="Arial"/>
              <a:buChar char="•"/>
            </a:pPr>
            <a:r>
              <a:rPr lang="en-US" sz="3368" dirty="0" smtClean="0"/>
              <a:t>South African Truth and Reconciliation Commission</a:t>
            </a:r>
          </a:p>
          <a:p>
            <a:pPr lvl="1">
              <a:buFont typeface="Arial"/>
              <a:buChar char="•"/>
            </a:pPr>
            <a:r>
              <a:rPr lang="en-US" sz="3368" i="1" dirty="0" smtClean="0"/>
              <a:t>ICTY: The Prosecutor</a:t>
            </a:r>
            <a:r>
              <a:rPr lang="en-US" sz="3368" i="1" dirty="0" smtClean="0"/>
              <a:t> vs.. </a:t>
            </a:r>
            <a:r>
              <a:rPr lang="en-US" sz="3368" dirty="0" smtClean="0"/>
              <a:t>Du{ko</a:t>
            </a:r>
            <a:r>
              <a:rPr lang="en-US" sz="3368" dirty="0" smtClean="0"/>
              <a:t> </a:t>
            </a:r>
            <a:r>
              <a:rPr lang="en-US" sz="3368" dirty="0" smtClean="0"/>
              <a:t>Tadi</a:t>
            </a:r>
            <a:r>
              <a:rPr lang="en-US" sz="3368" dirty="0" smtClean="0"/>
              <a:t>)</a:t>
            </a:r>
            <a:endParaRPr lang="en-US" sz="3368" i="1" dirty="0" smtClean="0"/>
          </a:p>
          <a:p>
            <a:pPr lvl="1">
              <a:buFont typeface="Arial"/>
              <a:buChar char="•"/>
            </a:pPr>
            <a:r>
              <a:rPr lang="en-US" sz="3368" i="1" dirty="0" smtClean="0"/>
              <a:t>ICTR: The Prosecutor</a:t>
            </a:r>
            <a:r>
              <a:rPr lang="en-US" sz="3368" i="1" dirty="0" smtClean="0"/>
              <a:t> vs.. </a:t>
            </a:r>
            <a:r>
              <a:rPr lang="en-US" sz="3368" i="1" dirty="0" smtClean="0"/>
              <a:t>Jean Paul </a:t>
            </a:r>
            <a:r>
              <a:rPr lang="en-US" sz="3368" i="1" dirty="0" smtClean="0"/>
              <a:t>Akayesu</a:t>
            </a:r>
            <a:r>
              <a:rPr lang="en-US" sz="3368" i="1" dirty="0" smtClean="0"/>
              <a:t> </a:t>
            </a:r>
          </a:p>
          <a:p>
            <a:pPr lvl="1">
              <a:buFont typeface="Arial"/>
              <a:buChar char="•"/>
            </a:pPr>
            <a:r>
              <a:rPr lang="en-US" sz="3368" dirty="0" smtClean="0"/>
              <a:t>Rome Statute for the International Criminal</a:t>
            </a:r>
          </a:p>
          <a:p>
            <a:pPr lvl="1">
              <a:buNone/>
            </a:pPr>
            <a:r>
              <a:rPr lang="en-US" sz="3368" dirty="0" smtClean="0"/>
              <a:t>Court (Substantive jurisdiction, procedures &amp; structure)</a:t>
            </a:r>
          </a:p>
          <a:p>
            <a:pPr marL="514350" indent="-514350">
              <a:buFont typeface="Wingdings" charset="2"/>
              <a:buAutoNum type="arabicPlain"/>
            </a:pPr>
            <a:endParaRPr lang="en-US" sz="3368" dirty="0" smtClean="0"/>
          </a:p>
          <a:p>
            <a:pPr lvl="1">
              <a:buFont typeface="Arial"/>
              <a:buChar char="•"/>
            </a:pPr>
            <a:endParaRPr lang="en-US" sz="2800" dirty="0" smtClean="0"/>
          </a:p>
          <a:p>
            <a:pPr>
              <a:buNone/>
            </a:pPr>
            <a:endParaRPr lang="en-US" dirty="0" smtClean="0"/>
          </a:p>
          <a:p>
            <a:endParaRPr lang="en-US" dirty="0" smtClean="0"/>
          </a:p>
        </p:txBody>
      </p:sp>
      <p:pic>
        <p:nvPicPr>
          <p:cNvPr id="4" name="Picture 3"/>
          <p:cNvPicPr>
            <a:picLocks noChangeAspect="1"/>
          </p:cNvPicPr>
          <p:nvPr/>
        </p:nvPicPr>
        <p:blipFill>
          <a:blip r:embed="rId3"/>
          <a:stretch>
            <a:fillRect/>
          </a:stretch>
        </p:blipFill>
        <p:spPr>
          <a:xfrm>
            <a:off x="5016500" y="2360618"/>
            <a:ext cx="4127500" cy="1058208"/>
          </a:xfrm>
          <a:prstGeom prst="rect">
            <a:avLst/>
          </a:prstGeom>
        </p:spPr>
      </p:pic>
      <p:pic>
        <p:nvPicPr>
          <p:cNvPr id="5" name="Picture 4"/>
          <p:cNvPicPr>
            <a:picLocks noChangeAspect="1"/>
          </p:cNvPicPr>
          <p:nvPr/>
        </p:nvPicPr>
        <p:blipFill>
          <a:blip r:embed="rId4"/>
          <a:stretch>
            <a:fillRect/>
          </a:stretch>
        </p:blipFill>
        <p:spPr>
          <a:xfrm>
            <a:off x="5491919" y="4193600"/>
            <a:ext cx="3652081" cy="2009126"/>
          </a:xfrm>
          <a:prstGeom prst="rect">
            <a:avLst/>
          </a:prstGeom>
        </p:spPr>
      </p:pic>
      <p:pic>
        <p:nvPicPr>
          <p:cNvPr id="6" name="Picture 5" descr="Akayesu-TAT"/>
          <p:cNvPicPr>
            <a:picLocks noChangeAspect="1" noChangeArrowheads="1"/>
          </p:cNvPicPr>
          <p:nvPr/>
        </p:nvPicPr>
        <p:blipFill>
          <a:blip r:embed="rId5"/>
          <a:srcRect l="2380" r="1190" b="2263"/>
          <a:stretch>
            <a:fillRect/>
          </a:stretch>
        </p:blipFill>
        <p:spPr bwMode="auto">
          <a:xfrm>
            <a:off x="57858" y="4661495"/>
            <a:ext cx="1109580" cy="136766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Transitional Justice and Gender: Coming to Terms with the Past (cont.)</a:t>
            </a:r>
            <a:endParaRPr lang="en-US" dirty="0"/>
          </a:p>
        </p:txBody>
      </p:sp>
      <p:sp>
        <p:nvSpPr>
          <p:cNvPr id="3" name="Content Placeholder 2"/>
          <p:cNvSpPr>
            <a:spLocks noGrp="1"/>
          </p:cNvSpPr>
          <p:nvPr>
            <p:ph sz="quarter" idx="1"/>
          </p:nvPr>
        </p:nvSpPr>
        <p:spPr>
          <a:xfrm>
            <a:off x="187158" y="1600200"/>
            <a:ext cx="8578890" cy="4495800"/>
          </a:xfrm>
        </p:spPr>
        <p:txBody>
          <a:bodyPr>
            <a:normAutofit fontScale="70000" lnSpcReduction="20000"/>
          </a:bodyPr>
          <a:lstStyle/>
          <a:p>
            <a:pPr>
              <a:buNone/>
            </a:pPr>
            <a:r>
              <a:rPr lang="en-US" sz="2571" b="1" dirty="0" smtClean="0"/>
              <a:t>Phase III: Some achievements, Some failures, Many fault lines</a:t>
            </a:r>
          </a:p>
          <a:p>
            <a:pPr>
              <a:buNone/>
            </a:pPr>
            <a:r>
              <a:rPr lang="en-US" sz="3200" dirty="0" smtClean="0"/>
              <a:t>	</a:t>
            </a:r>
            <a:r>
              <a:rPr lang="en-US" sz="2560" dirty="0" smtClean="0"/>
              <a:t>Period Extending from the establishment of the Special Court</a:t>
            </a:r>
          </a:p>
          <a:p>
            <a:pPr>
              <a:buNone/>
            </a:pPr>
            <a:r>
              <a:rPr lang="en-US" sz="2560" dirty="0" smtClean="0"/>
              <a:t>	for Sierra Leone (2000) to the present</a:t>
            </a:r>
          </a:p>
          <a:p>
            <a:pPr>
              <a:buNone/>
            </a:pPr>
            <a:r>
              <a:rPr lang="en-US" sz="2560" i="1" dirty="0" smtClean="0"/>
              <a:t>	Windows:</a:t>
            </a:r>
          </a:p>
          <a:p>
            <a:pPr lvl="1">
              <a:buFont typeface="Arial"/>
              <a:buChar char="•"/>
            </a:pPr>
            <a:r>
              <a:rPr lang="en-US" sz="2560" dirty="0" smtClean="0"/>
              <a:t>Peruvian Truth and Reconciliation Commission</a:t>
            </a:r>
          </a:p>
          <a:p>
            <a:pPr lvl="1">
              <a:buNone/>
            </a:pPr>
            <a:r>
              <a:rPr lang="en-US" sz="2560" dirty="0" smtClean="0"/>
              <a:t>	(</a:t>
            </a:r>
            <a:r>
              <a:rPr lang="en-US" sz="2560" dirty="0" smtClean="0"/>
              <a:t>Comisión</a:t>
            </a:r>
            <a:r>
              <a:rPr lang="en-US" sz="2560" dirty="0" smtClean="0"/>
              <a:t> de la </a:t>
            </a:r>
            <a:r>
              <a:rPr lang="en-US" sz="2560" dirty="0" smtClean="0"/>
              <a:t>Verdad</a:t>
            </a:r>
            <a:r>
              <a:rPr lang="en-US" sz="2560" dirty="0" smtClean="0"/>
              <a:t> </a:t>
            </a:r>
            <a:r>
              <a:rPr lang="en-US" sz="2560" dirty="0" smtClean="0"/>
              <a:t>y</a:t>
            </a:r>
            <a:r>
              <a:rPr lang="en-US" sz="2560" dirty="0" smtClean="0"/>
              <a:t> </a:t>
            </a:r>
            <a:r>
              <a:rPr lang="en-US" sz="2560" dirty="0" smtClean="0"/>
              <a:t>Reconciliación</a:t>
            </a:r>
            <a:r>
              <a:rPr lang="en-US" sz="2560" dirty="0" smtClean="0"/>
              <a:t>, CVR) </a:t>
            </a:r>
          </a:p>
          <a:p>
            <a:pPr lvl="1">
              <a:buFont typeface="Arial"/>
              <a:buChar char="•"/>
            </a:pPr>
            <a:r>
              <a:rPr lang="en-US" sz="2560" dirty="0" smtClean="0"/>
              <a:t>Commission for Reception, Truth, and Reconciliation (CAVR) established in Timor </a:t>
            </a:r>
            <a:r>
              <a:rPr lang="en-US" sz="2560" dirty="0" smtClean="0"/>
              <a:t>Leste</a:t>
            </a:r>
            <a:r>
              <a:rPr lang="en-US" sz="2560" dirty="0" smtClean="0"/>
              <a:t> (2002)</a:t>
            </a:r>
          </a:p>
          <a:p>
            <a:pPr lvl="1">
              <a:buFont typeface="Arial"/>
              <a:buChar char="•"/>
            </a:pPr>
            <a:r>
              <a:rPr lang="en-US" sz="2560" dirty="0" smtClean="0"/>
              <a:t>Truth and Reconciliation Commission (TRC) established in Sierra Leone (2002)</a:t>
            </a:r>
          </a:p>
          <a:p>
            <a:pPr lvl="1">
              <a:buFont typeface="Arial"/>
              <a:buChar char="•"/>
            </a:pPr>
            <a:r>
              <a:rPr lang="en-US" sz="2560" dirty="0" smtClean="0"/>
              <a:t>Truth and</a:t>
            </a:r>
            <a:r>
              <a:rPr lang="en-US" sz="2560" dirty="0" smtClean="0"/>
              <a:t> Reconciliation </a:t>
            </a:r>
            <a:r>
              <a:rPr lang="en-US" sz="2560" dirty="0" smtClean="0"/>
              <a:t>Commission in Ghana</a:t>
            </a:r>
            <a:endParaRPr lang="en-US" sz="2560" dirty="0" smtClean="0"/>
          </a:p>
          <a:p>
            <a:pPr lvl="1">
              <a:buFont typeface="Arial"/>
              <a:buChar char="•"/>
            </a:pPr>
            <a:r>
              <a:rPr lang="en-US" sz="2560" dirty="0" smtClean="0"/>
              <a:t>Moroccan </a:t>
            </a:r>
            <a:r>
              <a:rPr lang="en-US" sz="2560" dirty="0" smtClean="0"/>
              <a:t>Equity and Reconciliation Commission</a:t>
            </a:r>
          </a:p>
          <a:p>
            <a:pPr lvl="1">
              <a:buFont typeface="Arial"/>
              <a:buChar char="•"/>
            </a:pPr>
            <a:r>
              <a:rPr lang="en-US" sz="2560" dirty="0" smtClean="0"/>
              <a:t>(Instance </a:t>
            </a:r>
            <a:r>
              <a:rPr lang="en-US" sz="2560" dirty="0" smtClean="0"/>
              <a:t>Equité</a:t>
            </a:r>
            <a:r>
              <a:rPr lang="en-US" sz="2560" dirty="0" smtClean="0"/>
              <a:t> et </a:t>
            </a:r>
            <a:r>
              <a:rPr lang="en-US" sz="2560" dirty="0" smtClean="0"/>
              <a:t>Réconciliation</a:t>
            </a:r>
            <a:r>
              <a:rPr lang="en-US" sz="2560" dirty="0" smtClean="0"/>
              <a:t>, IER; 2004)</a:t>
            </a:r>
          </a:p>
          <a:p>
            <a:pPr lvl="1">
              <a:buFont typeface="Arial"/>
              <a:buChar char="•"/>
            </a:pPr>
            <a:endParaRPr lang="en-US" sz="2560" dirty="0" smtClean="0"/>
          </a:p>
          <a:p>
            <a:pPr lvl="1">
              <a:buFont typeface="Arial"/>
              <a:buChar char="•"/>
            </a:pPr>
            <a:r>
              <a:rPr lang="en-US" sz="2560" dirty="0" smtClean="0"/>
              <a:t>Security Council Resolution 1325</a:t>
            </a:r>
          </a:p>
          <a:p>
            <a:pPr lvl="1">
              <a:buFont typeface="Arial"/>
              <a:buChar char="•"/>
            </a:pPr>
            <a:r>
              <a:rPr lang="en-US" sz="2560" dirty="0" smtClean="0"/>
              <a:t>“Transition” in Afghanistan</a:t>
            </a:r>
          </a:p>
          <a:p>
            <a:pPr marL="514350" indent="-514350">
              <a:buFont typeface="Wingdings" charset="2"/>
              <a:buAutoNum type="arabicPlain"/>
            </a:pPr>
            <a:endParaRPr lang="en-US" dirty="0" smtClean="0"/>
          </a:p>
          <a:p>
            <a:pPr lvl="1">
              <a:buFont typeface="Arial"/>
              <a:buChar char="•"/>
            </a:pPr>
            <a:endParaRPr lang="en-US" sz="2800" dirty="0" smtClean="0"/>
          </a:p>
          <a:p>
            <a:pPr>
              <a:buNone/>
            </a:pPr>
            <a:endParaRPr lang="en-US" dirty="0" smtClean="0"/>
          </a:p>
          <a:p>
            <a:endParaRPr lang="en-US" dirty="0" smtClean="0"/>
          </a:p>
        </p:txBody>
      </p:sp>
      <p:pic>
        <p:nvPicPr>
          <p:cNvPr id="4" name="Picture 3" descr="CTG_viol-wit-3"/>
          <p:cNvPicPr>
            <a:picLocks noChangeAspect="1" noChangeArrowheads="1"/>
          </p:cNvPicPr>
          <p:nvPr/>
        </p:nvPicPr>
        <p:blipFill>
          <a:blip r:embed="rId3"/>
          <a:srcRect l="2266" t="8888" r="16667" b="23703"/>
          <a:stretch>
            <a:fillRect/>
          </a:stretch>
        </p:blipFill>
        <p:spPr bwMode="auto">
          <a:xfrm>
            <a:off x="5379223" y="4719053"/>
            <a:ext cx="3386825" cy="1978526"/>
          </a:xfrm>
          <a:prstGeom prst="rect">
            <a:avLst/>
          </a:prstGeom>
          <a:noFill/>
        </p:spPr>
      </p:pic>
      <p:pic>
        <p:nvPicPr>
          <p:cNvPr id="5" name="Picture 4" descr="Peru-Women Cs"/>
          <p:cNvPicPr>
            <a:picLocks noChangeAspect="1" noChangeArrowheads="1"/>
          </p:cNvPicPr>
          <p:nvPr/>
        </p:nvPicPr>
        <p:blipFill>
          <a:blip r:embed="rId4"/>
          <a:srcRect l="25555" t="18724" r="5556" b="25308"/>
          <a:stretch>
            <a:fillRect/>
          </a:stretch>
        </p:blipFill>
        <p:spPr bwMode="auto">
          <a:xfrm>
            <a:off x="6248400" y="1600200"/>
            <a:ext cx="2895600" cy="156991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766048" cy="990600"/>
          </a:xfrm>
        </p:spPr>
        <p:txBody>
          <a:bodyPr>
            <a:normAutofit fontScale="90000"/>
          </a:bodyPr>
          <a:lstStyle/>
          <a:p>
            <a:r>
              <a:rPr lang="en-US" dirty="0" smtClean="0"/>
              <a:t>III.	Debates in Transitional Justice and Gender</a:t>
            </a:r>
            <a:endParaRPr lang="en-US" dirty="0"/>
          </a:p>
        </p:txBody>
      </p:sp>
      <p:sp>
        <p:nvSpPr>
          <p:cNvPr id="3" name="Content Placeholder 2"/>
          <p:cNvSpPr>
            <a:spLocks noGrp="1"/>
          </p:cNvSpPr>
          <p:nvPr>
            <p:ph sz="quarter" idx="1"/>
          </p:nvPr>
        </p:nvSpPr>
        <p:spPr>
          <a:xfrm>
            <a:off x="612648" y="1600199"/>
            <a:ext cx="8153400" cy="4781607"/>
          </a:xfrm>
        </p:spPr>
        <p:txBody>
          <a:bodyPr>
            <a:normAutofit fontScale="92500" lnSpcReduction="10000"/>
          </a:bodyPr>
          <a:lstStyle/>
          <a:p>
            <a:pPr marL="514350" indent="-514350">
              <a:lnSpc>
                <a:spcPct val="80000"/>
              </a:lnSpc>
              <a:buNone/>
            </a:pPr>
            <a:r>
              <a:rPr lang="en-US" sz="2400" u="sng" dirty="0" smtClean="0"/>
              <a:t>A.	Enduring Criticisms of Gendered Bias:</a:t>
            </a:r>
          </a:p>
          <a:p>
            <a:pPr marL="514350" indent="-514350">
              <a:lnSpc>
                <a:spcPct val="80000"/>
              </a:lnSpc>
              <a:buAutoNum type="alphaUcPeriod"/>
            </a:pPr>
            <a:endParaRPr lang="en-US" sz="2200" u="sng" dirty="0" smtClean="0"/>
          </a:p>
          <a:p>
            <a:pPr marL="514350" indent="-514350">
              <a:lnSpc>
                <a:spcPct val="80000"/>
              </a:lnSpc>
              <a:buNone/>
            </a:pPr>
            <a:r>
              <a:rPr lang="en-US" sz="2200" dirty="0" smtClean="0"/>
              <a:t>I.	Bias in the </a:t>
            </a:r>
            <a:r>
              <a:rPr lang="en-US" sz="2200" b="1" dirty="0" smtClean="0"/>
              <a:t>definition </a:t>
            </a:r>
            <a:r>
              <a:rPr lang="en-US" sz="2200" dirty="0" smtClean="0"/>
              <a:t>of human rights violations that are prioritized:</a:t>
            </a:r>
          </a:p>
          <a:p>
            <a:pPr marL="514350" indent="-514350">
              <a:lnSpc>
                <a:spcPct val="80000"/>
              </a:lnSpc>
              <a:buNone/>
            </a:pPr>
            <a:r>
              <a:rPr lang="en-US" sz="2000" dirty="0" smtClean="0"/>
              <a:t>	</a:t>
            </a:r>
            <a:r>
              <a:rPr lang="en-US" sz="2000" i="1" dirty="0" smtClean="0"/>
              <a:t>The overwhelming focus on killings, disappearances and torture has rendered the human rights record under inclusive and women’s experience of conflict invisible (discrepancy between #</a:t>
            </a:r>
            <a:r>
              <a:rPr lang="en-US" sz="2000" i="1" dirty="0" smtClean="0"/>
              <a:t>s</a:t>
            </a:r>
            <a:r>
              <a:rPr lang="en-US" sz="2000" i="1" dirty="0" smtClean="0"/>
              <a:t> of witnesses giving statements and “victims” suffering violations -  politics of primary and secondary victims)</a:t>
            </a:r>
          </a:p>
          <a:p>
            <a:pPr marL="514350" indent="-514350">
              <a:lnSpc>
                <a:spcPct val="80000"/>
              </a:lnSpc>
              <a:buNone/>
            </a:pPr>
            <a:r>
              <a:rPr lang="en-US" sz="2200" dirty="0" smtClean="0"/>
              <a:t>II.	Bias in the </a:t>
            </a:r>
            <a:r>
              <a:rPr lang="en-US" sz="2200" b="1" dirty="0" smtClean="0"/>
              <a:t>contexts </a:t>
            </a:r>
            <a:r>
              <a:rPr lang="en-US" sz="2200" dirty="0" smtClean="0"/>
              <a:t>of human rights violation that are scrutinized:</a:t>
            </a:r>
          </a:p>
          <a:p>
            <a:pPr marL="514350" indent="-514350">
              <a:lnSpc>
                <a:spcPct val="80000"/>
              </a:lnSpc>
              <a:buNone/>
            </a:pPr>
            <a:r>
              <a:rPr lang="en-US" sz="2000" dirty="0" smtClean="0"/>
              <a:t>	</a:t>
            </a:r>
            <a:r>
              <a:rPr lang="en-US" sz="2000" i="1" dirty="0" smtClean="0"/>
              <a:t>The principle contexts of women’s victimization have been  neglected because of a focus on the exercise of state power and aspirants to state power (South Africa and ‘rape’ as political)</a:t>
            </a:r>
          </a:p>
          <a:p>
            <a:pPr marL="514350" indent="-514350">
              <a:lnSpc>
                <a:spcPct val="80000"/>
              </a:lnSpc>
              <a:buNone/>
            </a:pPr>
            <a:r>
              <a:rPr lang="en-US" sz="2200" dirty="0" smtClean="0"/>
              <a:t>III.	Bias in the </a:t>
            </a:r>
            <a:r>
              <a:rPr lang="en-US" sz="2200" b="1" dirty="0" smtClean="0"/>
              <a:t>methodologies</a:t>
            </a:r>
            <a:r>
              <a:rPr lang="en-US" sz="2200" dirty="0" smtClean="0"/>
              <a:t> of HR investigation that are adopted:</a:t>
            </a:r>
          </a:p>
          <a:p>
            <a:pPr marL="514350" indent="-514350">
              <a:lnSpc>
                <a:spcPct val="80000"/>
              </a:lnSpc>
              <a:buNone/>
            </a:pPr>
            <a:r>
              <a:rPr lang="en-US" sz="2000" dirty="0" smtClean="0"/>
              <a:t>	</a:t>
            </a:r>
            <a:r>
              <a:rPr lang="en-US" sz="2000" i="1" dirty="0" smtClean="0"/>
              <a:t>Human rights institutions are alienating and privilege forensic truth and legalistic methodologies that deter women from coming forward, and re-victimize them when they do (ICTY and ICTR proceedings)</a:t>
            </a:r>
          </a:p>
          <a:p>
            <a:pPr marL="514350" indent="-514350">
              <a:lnSpc>
                <a:spcPct val="80000"/>
              </a:lnSpc>
              <a:buNone/>
            </a:pPr>
            <a:r>
              <a:rPr lang="en-US" sz="2200" dirty="0" smtClean="0"/>
              <a:t>IV.	Bias in the decision making </a:t>
            </a:r>
            <a:r>
              <a:rPr lang="en-US" sz="2200" b="1" dirty="0" smtClean="0"/>
              <a:t>process</a:t>
            </a:r>
            <a:endParaRPr lang="en-US" sz="2200" dirty="0" smtClean="0"/>
          </a:p>
          <a:p>
            <a:pPr marL="514350" indent="-514350">
              <a:lnSpc>
                <a:spcPct val="80000"/>
              </a:lnSpc>
              <a:buNone/>
            </a:pPr>
            <a:r>
              <a:rPr lang="en-US" sz="2000" dirty="0" smtClean="0"/>
              <a:t>	</a:t>
            </a:r>
            <a:r>
              <a:rPr lang="en-US" sz="2000" i="1" dirty="0" smtClean="0"/>
              <a:t>Women are not at the table when mandates are drafted, cases are judged, investigations launched…. (El Salvador, Argentina, Peru)</a:t>
            </a:r>
            <a:endParaRPr lang="en-US" sz="2000" i="1" dirty="0"/>
          </a:p>
        </p:txBody>
      </p:sp>
      <p:pic>
        <p:nvPicPr>
          <p:cNvPr id="4" name="Picture 3" descr="Ghana_GenderParliament"/>
          <p:cNvPicPr>
            <a:picLocks noChangeAspect="1" noChangeArrowheads="1"/>
          </p:cNvPicPr>
          <p:nvPr/>
        </p:nvPicPr>
        <p:blipFill>
          <a:blip r:embed="rId3"/>
          <a:srcRect/>
          <a:stretch>
            <a:fillRect/>
          </a:stretch>
        </p:blipFill>
        <p:spPr bwMode="auto">
          <a:xfrm>
            <a:off x="5921374" y="704850"/>
            <a:ext cx="2381250" cy="115336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766048" cy="990600"/>
          </a:xfrm>
        </p:spPr>
        <p:txBody>
          <a:bodyPr>
            <a:normAutofit fontScale="90000"/>
          </a:bodyPr>
          <a:lstStyle/>
          <a:p>
            <a:r>
              <a:rPr lang="en-US" dirty="0" smtClean="0"/>
              <a:t>Debates in Transitional Justice</a:t>
            </a:r>
            <a:br>
              <a:rPr lang="en-US" dirty="0" smtClean="0"/>
            </a:br>
            <a:r>
              <a:rPr lang="en-US" dirty="0" smtClean="0"/>
              <a:t>and Gender (cont.)</a:t>
            </a:r>
            <a:endParaRPr lang="en-US" dirty="0"/>
          </a:p>
        </p:txBody>
      </p:sp>
      <p:sp>
        <p:nvSpPr>
          <p:cNvPr id="3" name="Content Placeholder 2"/>
          <p:cNvSpPr>
            <a:spLocks noGrp="1"/>
          </p:cNvSpPr>
          <p:nvPr>
            <p:ph sz="quarter" idx="1"/>
          </p:nvPr>
        </p:nvSpPr>
        <p:spPr>
          <a:xfrm>
            <a:off x="612648" y="1600200"/>
            <a:ext cx="8153400" cy="5257800"/>
          </a:xfrm>
        </p:spPr>
        <p:txBody>
          <a:bodyPr>
            <a:noAutofit/>
          </a:bodyPr>
          <a:lstStyle/>
          <a:p>
            <a:pPr marL="457200" indent="-457200">
              <a:lnSpc>
                <a:spcPct val="80000"/>
              </a:lnSpc>
              <a:buNone/>
            </a:pPr>
            <a:r>
              <a:rPr lang="en-US" sz="2000" u="sng" dirty="0" smtClean="0"/>
              <a:t>B.	Responses to Gendered Bias: Towards Inclusion</a:t>
            </a:r>
          </a:p>
          <a:p>
            <a:pPr marL="457200" indent="-457200">
              <a:lnSpc>
                <a:spcPct val="80000"/>
              </a:lnSpc>
              <a:buAutoNum type="alphaUcPeriod" startAt="2"/>
            </a:pPr>
            <a:endParaRPr lang="en-US" sz="1800" dirty="0" smtClean="0">
              <a:solidFill>
                <a:srgbClr val="FF6600"/>
              </a:solidFill>
            </a:endParaRPr>
          </a:p>
          <a:p>
            <a:pPr>
              <a:lnSpc>
                <a:spcPct val="80000"/>
              </a:lnSpc>
              <a:buNone/>
            </a:pPr>
            <a:r>
              <a:rPr lang="en-US" sz="2000" dirty="0" smtClean="0">
                <a:solidFill>
                  <a:srgbClr val="FF6600"/>
                </a:solidFill>
              </a:rPr>
              <a:t>I.	Problem: Bias in the definition of human rights violations that are prioritized</a:t>
            </a:r>
          </a:p>
          <a:p>
            <a:pPr>
              <a:lnSpc>
                <a:spcPct val="80000"/>
              </a:lnSpc>
            </a:pPr>
            <a:r>
              <a:rPr lang="en-US" sz="1800" dirty="0" smtClean="0"/>
              <a:t>Response: Redefine the legal definition of international human rights violations such as torture and genocide so that they include sexual violence/rape, change rules of evidence to enable prosecution of crimes like sexual violence, increase sanctions for rape etc. </a:t>
            </a:r>
            <a:r>
              <a:rPr lang="en-US" sz="1800" i="1" dirty="0" smtClean="0"/>
              <a:t>(i.e. “Women are Victims too..” – ex. Ex. </a:t>
            </a:r>
            <a:r>
              <a:rPr lang="en-US" sz="1800" i="1" dirty="0" smtClean="0"/>
              <a:t>Celebici</a:t>
            </a:r>
            <a:r>
              <a:rPr lang="en-US" sz="1800" i="1" dirty="0" smtClean="0"/>
              <a:t> case, </a:t>
            </a:r>
            <a:r>
              <a:rPr lang="en-US" sz="1800" i="1" dirty="0" smtClean="0"/>
              <a:t>Furundzija</a:t>
            </a:r>
            <a:r>
              <a:rPr lang="en-US" sz="1800" i="1" dirty="0" smtClean="0"/>
              <a:t> case etc.</a:t>
            </a:r>
            <a:r>
              <a:rPr lang="en-US" sz="1600" i="1" dirty="0" smtClean="0"/>
              <a:t>) </a:t>
            </a:r>
          </a:p>
          <a:p>
            <a:pPr>
              <a:lnSpc>
                <a:spcPct val="80000"/>
              </a:lnSpc>
            </a:pPr>
            <a:endParaRPr lang="en-US" sz="1600" dirty="0" smtClean="0"/>
          </a:p>
          <a:p>
            <a:pPr>
              <a:lnSpc>
                <a:spcPct val="80000"/>
              </a:lnSpc>
              <a:buNone/>
            </a:pPr>
            <a:r>
              <a:rPr lang="en-US" sz="2000" dirty="0" smtClean="0">
                <a:solidFill>
                  <a:srgbClr val="FF6600"/>
                </a:solidFill>
              </a:rPr>
              <a:t>II.	Problem: Bias in the contexts of human rights violation that are scrutinized</a:t>
            </a:r>
          </a:p>
          <a:p>
            <a:pPr>
              <a:lnSpc>
                <a:spcPct val="80000"/>
              </a:lnSpc>
            </a:pPr>
            <a:r>
              <a:rPr lang="en-US" sz="1800" dirty="0" smtClean="0"/>
              <a:t>Response: Expand one’s understanding of the ‘political’/look at encounters that are not explicitly about political objectives. </a:t>
            </a:r>
            <a:r>
              <a:rPr lang="en-US" sz="1800" i="1" dirty="0" smtClean="0"/>
              <a:t>(i.e. “the personal is political” -  ex. Search and seizure operations in Northern Ireland)</a:t>
            </a:r>
            <a:endParaRPr lang="en-US" sz="1600" i="1" dirty="0" smtClean="0"/>
          </a:p>
          <a:p>
            <a:pPr>
              <a:lnSpc>
                <a:spcPct val="80000"/>
              </a:lnSpc>
            </a:pPr>
            <a:endParaRPr lang="en-US" sz="1600" dirty="0" smtClean="0"/>
          </a:p>
          <a:p>
            <a:pPr>
              <a:lnSpc>
                <a:spcPct val="80000"/>
              </a:lnSpc>
              <a:buNone/>
            </a:pPr>
            <a:r>
              <a:rPr lang="en-US" sz="2000" dirty="0" smtClean="0">
                <a:solidFill>
                  <a:srgbClr val="FF6600"/>
                </a:solidFill>
              </a:rPr>
              <a:t>II.	Problem: Bias in the methodologies of HR investigation that are adopted</a:t>
            </a:r>
          </a:p>
          <a:p>
            <a:pPr>
              <a:lnSpc>
                <a:spcPct val="80000"/>
              </a:lnSpc>
            </a:pPr>
            <a:r>
              <a:rPr lang="en-US" sz="1800" dirty="0" smtClean="0"/>
              <a:t>Response: Look to testimonials, make space for narrative, value experiential truth</a:t>
            </a:r>
            <a:endParaRPr lang="en-US" sz="1600" dirty="0" smtClean="0"/>
          </a:p>
          <a:p>
            <a:pPr>
              <a:lnSpc>
                <a:spcPct val="80000"/>
              </a:lnSpc>
            </a:pPr>
            <a:endParaRPr lang="en-US" sz="1600" dirty="0" smtClean="0"/>
          </a:p>
          <a:p>
            <a:pPr>
              <a:lnSpc>
                <a:spcPct val="80000"/>
              </a:lnSpc>
              <a:buNone/>
            </a:pPr>
            <a:r>
              <a:rPr lang="en-US" sz="2000" dirty="0" smtClean="0">
                <a:solidFill>
                  <a:srgbClr val="FF6600"/>
                </a:solidFill>
              </a:rPr>
              <a:t>IV.	Problem: Bias in the decision making process</a:t>
            </a:r>
          </a:p>
          <a:p>
            <a:pPr>
              <a:lnSpc>
                <a:spcPct val="80000"/>
              </a:lnSpc>
            </a:pPr>
            <a:r>
              <a:rPr lang="en-US" sz="1800" dirty="0" smtClean="0"/>
              <a:t>Response: Ensure that women are included, conduct gender audits (ICTR: </a:t>
            </a:r>
            <a:r>
              <a:rPr lang="en-US" sz="1800" dirty="0" smtClean="0"/>
              <a:t>Akeysu</a:t>
            </a:r>
            <a:r>
              <a:rPr lang="en-US" sz="1800" dirty="0" smtClean="0"/>
              <a:t>)</a:t>
            </a:r>
            <a:endParaRPr lang="en-US" sz="1800" dirty="0"/>
          </a:p>
        </p:txBody>
      </p:sp>
      <p:pic>
        <p:nvPicPr>
          <p:cNvPr id="4" name="Picture 3" descr="EastTimor_406"/>
          <p:cNvPicPr>
            <a:picLocks noChangeAspect="1" noChangeArrowheads="1"/>
          </p:cNvPicPr>
          <p:nvPr/>
        </p:nvPicPr>
        <p:blipFill>
          <a:blip r:embed="rId2"/>
          <a:srcRect/>
          <a:stretch>
            <a:fillRect/>
          </a:stretch>
        </p:blipFill>
        <p:spPr bwMode="auto">
          <a:xfrm>
            <a:off x="6289172" y="228600"/>
            <a:ext cx="2476875" cy="206247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rmAutofit fontScale="90000"/>
          </a:bodyPr>
          <a:lstStyle/>
          <a:p>
            <a:r>
              <a:rPr lang="en-US" dirty="0" smtClean="0"/>
              <a:t>Debates in Transitional Justice and Gender (cont.)</a:t>
            </a:r>
            <a:endParaRPr lang="en-US" dirty="0"/>
          </a:p>
        </p:txBody>
      </p:sp>
      <p:sp>
        <p:nvSpPr>
          <p:cNvPr id="3" name="Content Placeholder 2"/>
          <p:cNvSpPr>
            <a:spLocks noGrp="1"/>
          </p:cNvSpPr>
          <p:nvPr>
            <p:ph sz="quarter" idx="1"/>
          </p:nvPr>
        </p:nvSpPr>
        <p:spPr>
          <a:xfrm>
            <a:off x="427789" y="1600200"/>
            <a:ext cx="8338259" cy="5257800"/>
          </a:xfrm>
        </p:spPr>
        <p:txBody>
          <a:bodyPr>
            <a:noAutofit/>
          </a:bodyPr>
          <a:lstStyle/>
          <a:p>
            <a:pPr marL="342900" indent="-342900">
              <a:lnSpc>
                <a:spcPct val="80000"/>
              </a:lnSpc>
              <a:buNone/>
            </a:pPr>
            <a:r>
              <a:rPr lang="en-US" sz="1800" u="sng" dirty="0" smtClean="0"/>
              <a:t>C. Questions re. Responses to Gendered Bias: Limits of Inclusion</a:t>
            </a:r>
            <a:endParaRPr lang="en-US" sz="1800" u="sng" dirty="0" smtClean="0">
              <a:solidFill>
                <a:srgbClr val="FF6600"/>
              </a:solidFill>
            </a:endParaRPr>
          </a:p>
          <a:p>
            <a:pPr>
              <a:lnSpc>
                <a:spcPct val="80000"/>
              </a:lnSpc>
              <a:buNone/>
            </a:pPr>
            <a:endParaRPr lang="en-US" sz="1800" b="1" dirty="0" smtClean="0">
              <a:solidFill>
                <a:srgbClr val="FF6600"/>
              </a:solidFill>
            </a:endParaRPr>
          </a:p>
          <a:p>
            <a:pPr>
              <a:lnSpc>
                <a:spcPct val="80000"/>
              </a:lnSpc>
              <a:buNone/>
            </a:pPr>
            <a:r>
              <a:rPr lang="en-US" sz="1800" b="1" dirty="0" smtClean="0">
                <a:solidFill>
                  <a:srgbClr val="FF6600"/>
                </a:solidFill>
              </a:rPr>
              <a:t>I.	Problem: </a:t>
            </a:r>
            <a:r>
              <a:rPr lang="en-US" sz="1800" dirty="0" smtClean="0">
                <a:solidFill>
                  <a:srgbClr val="FF6600"/>
                </a:solidFill>
              </a:rPr>
              <a:t>Bias in the definition of human rights violations</a:t>
            </a:r>
          </a:p>
          <a:p>
            <a:pPr>
              <a:lnSpc>
                <a:spcPct val="80000"/>
              </a:lnSpc>
            </a:pPr>
            <a:r>
              <a:rPr lang="en-US" sz="1800" b="1" dirty="0" smtClean="0"/>
              <a:t>Response: </a:t>
            </a:r>
            <a:r>
              <a:rPr lang="en-US" sz="1800" dirty="0" smtClean="0"/>
              <a:t>Redefine torture and genocide so that they include sexual violence/rape, change rules of evidence to enable prosecution of crimes like sexual violence, increase sanctions for rape etc.  </a:t>
            </a:r>
            <a:r>
              <a:rPr lang="en-US" sz="1800" dirty="0" smtClean="0"/>
              <a:t>(i.e. </a:t>
            </a:r>
            <a:r>
              <a:rPr lang="en-US" sz="1800" dirty="0" smtClean="0"/>
              <a:t>“Women are Victims too..”)</a:t>
            </a:r>
          </a:p>
          <a:p>
            <a:pPr lvl="0"/>
            <a:r>
              <a:rPr lang="en-US" sz="1800" b="1" dirty="0" smtClean="0">
                <a:solidFill>
                  <a:schemeClr val="accent1">
                    <a:lumMod val="75000"/>
                  </a:schemeClr>
                </a:solidFill>
              </a:rPr>
              <a:t>Questions:</a:t>
            </a:r>
          </a:p>
          <a:p>
            <a:pPr lvl="1"/>
            <a:r>
              <a:rPr lang="en-US" sz="1800" dirty="0" smtClean="0">
                <a:solidFill>
                  <a:schemeClr val="accent1">
                    <a:lumMod val="75000"/>
                  </a:schemeClr>
                </a:solidFill>
              </a:rPr>
              <a:t>Over victimizes and under-victimizes:</a:t>
            </a:r>
          </a:p>
          <a:p>
            <a:pPr lvl="2"/>
            <a:r>
              <a:rPr lang="en-US" sz="1800" dirty="0" smtClean="0">
                <a:solidFill>
                  <a:schemeClr val="accent1">
                    <a:lumMod val="75000"/>
                  </a:schemeClr>
                </a:solidFill>
              </a:rPr>
              <a:t>Over victimization in that it runs the risk of incentivizing victimhood as the way in which women enter the TJ radar (ex. Rosalind Shaw on Sierra Leone); </a:t>
            </a:r>
          </a:p>
          <a:p>
            <a:pPr lvl="2"/>
            <a:r>
              <a:rPr lang="en-US" sz="1800" dirty="0" smtClean="0">
                <a:solidFill>
                  <a:schemeClr val="accent1">
                    <a:lumMod val="75000"/>
                  </a:schemeClr>
                </a:solidFill>
              </a:rPr>
              <a:t>Under victimization in that it further entrenches the focus on physical violence rather than structural violence (ex. Sri Lanka; Reparations in the</a:t>
            </a:r>
            <a:r>
              <a:rPr lang="en-US" sz="1800" dirty="0" smtClean="0">
                <a:solidFill>
                  <a:schemeClr val="accent1">
                    <a:lumMod val="75000"/>
                  </a:schemeClr>
                </a:solidFill>
              </a:rPr>
              <a:t> Philippines) </a:t>
            </a:r>
            <a:endParaRPr lang="en-US" sz="1800" dirty="0" smtClean="0">
              <a:solidFill>
                <a:schemeClr val="accent1">
                  <a:lumMod val="75000"/>
                </a:schemeClr>
              </a:solidFill>
            </a:endParaRPr>
          </a:p>
          <a:p>
            <a:pPr lvl="1"/>
            <a:r>
              <a:rPr lang="en-US" sz="1800" dirty="0" smtClean="0">
                <a:solidFill>
                  <a:schemeClr val="accent1">
                    <a:lumMod val="75000"/>
                  </a:schemeClr>
                </a:solidFill>
              </a:rPr>
              <a:t>It also over ‘genders’: it reproduces and polarizes the categories of male and female because it equates women with victimhood while under-counting the ways in which men experience gendered human rights violations (ex. Sexual minorities in Peru), or the ways in which women and men may perpetrate and experience human rights violations in ways that are not captured by gender (ex. Liberia)</a:t>
            </a:r>
          </a:p>
          <a:p>
            <a:pPr lvl="1"/>
            <a:endParaRPr lang="en-US" sz="1800" dirty="0" smtClean="0">
              <a:solidFill>
                <a:schemeClr val="accent1">
                  <a:lumMod val="75000"/>
                </a:schemeClr>
              </a:solidFill>
            </a:endParaRPr>
          </a:p>
          <a:p>
            <a:pPr>
              <a:lnSpc>
                <a:spcPct val="80000"/>
              </a:lnSpc>
              <a:buNone/>
            </a:pPr>
            <a:endParaRPr lang="en-US" sz="1800" dirty="0" smtClean="0">
              <a:solidFill>
                <a:schemeClr val="accent1">
                  <a:lumMod val="75000"/>
                </a:schemeClr>
              </a:solidFill>
            </a:endParaRPr>
          </a:p>
        </p:txBody>
      </p:sp>
      <p:pic>
        <p:nvPicPr>
          <p:cNvPr id="4" name="Picture 3" descr="Peru-Women Cs"/>
          <p:cNvPicPr>
            <a:picLocks noChangeAspect="1" noChangeArrowheads="1"/>
          </p:cNvPicPr>
          <p:nvPr/>
        </p:nvPicPr>
        <p:blipFill>
          <a:blip r:embed="rId3"/>
          <a:srcRect l="25555" t="18724" r="5556" b="25308"/>
          <a:stretch>
            <a:fillRect/>
          </a:stretch>
        </p:blipFill>
        <p:spPr bwMode="auto">
          <a:xfrm>
            <a:off x="6248400" y="815244"/>
            <a:ext cx="2895600" cy="1569912"/>
          </a:xfrm>
          <a:prstGeom prst="rect">
            <a:avLst/>
          </a:prstGeom>
          <a:noFill/>
        </p:spPr>
      </p:pic>
      <p:pic>
        <p:nvPicPr>
          <p:cNvPr id="5" name="Picture 4" descr="Nicaragua combatant"/>
          <p:cNvPicPr>
            <a:picLocks noChangeAspect="1" noChangeArrowheads="1"/>
          </p:cNvPicPr>
          <p:nvPr/>
        </p:nvPicPr>
        <p:blipFill>
          <a:blip r:embed="rId4"/>
          <a:srcRect/>
          <a:stretch>
            <a:fillRect/>
          </a:stretch>
        </p:blipFill>
        <p:spPr bwMode="auto">
          <a:xfrm>
            <a:off x="0" y="3957051"/>
            <a:ext cx="925555" cy="2373563"/>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Analytical Account of Transitional Justice and Gender (cont.)</a:t>
            </a:r>
            <a:endParaRPr lang="en-US" dirty="0"/>
          </a:p>
        </p:txBody>
      </p:sp>
      <p:sp>
        <p:nvSpPr>
          <p:cNvPr id="3" name="Content Placeholder 2"/>
          <p:cNvSpPr>
            <a:spLocks noGrp="1"/>
          </p:cNvSpPr>
          <p:nvPr>
            <p:ph sz="quarter" idx="1"/>
          </p:nvPr>
        </p:nvSpPr>
        <p:spPr>
          <a:xfrm>
            <a:off x="612648" y="1600199"/>
            <a:ext cx="8153400" cy="4797887"/>
          </a:xfrm>
        </p:spPr>
        <p:txBody>
          <a:bodyPr>
            <a:noAutofit/>
          </a:bodyPr>
          <a:lstStyle/>
          <a:p>
            <a:pPr>
              <a:lnSpc>
                <a:spcPct val="80000"/>
              </a:lnSpc>
              <a:buNone/>
            </a:pPr>
            <a:r>
              <a:rPr lang="en-US" sz="1800" dirty="0" smtClean="0">
                <a:solidFill>
                  <a:srgbClr val="FF6600"/>
                </a:solidFill>
              </a:rPr>
              <a:t>II.	</a:t>
            </a:r>
            <a:r>
              <a:rPr lang="en-US" sz="1800" b="1" dirty="0" smtClean="0">
                <a:solidFill>
                  <a:srgbClr val="FF6600"/>
                </a:solidFill>
              </a:rPr>
              <a:t>Problem: </a:t>
            </a:r>
            <a:r>
              <a:rPr lang="en-US" sz="1800" dirty="0" smtClean="0">
                <a:solidFill>
                  <a:srgbClr val="FF6600"/>
                </a:solidFill>
              </a:rPr>
              <a:t>Bias in the contexts of human rights violation</a:t>
            </a:r>
          </a:p>
          <a:p>
            <a:pPr>
              <a:lnSpc>
                <a:spcPct val="80000"/>
              </a:lnSpc>
            </a:pPr>
            <a:r>
              <a:rPr lang="en-US" sz="1800" b="1" dirty="0" smtClean="0"/>
              <a:t>Response: </a:t>
            </a:r>
            <a:r>
              <a:rPr lang="en-US" sz="1800" dirty="0" smtClean="0"/>
              <a:t>Expand one’s understanding of the ‘political’/look at encounters that are not explicitly about political objectives.  (“the personal is political”)</a:t>
            </a:r>
          </a:p>
          <a:p>
            <a:pPr lvl="0">
              <a:lnSpc>
                <a:spcPct val="80000"/>
              </a:lnSpc>
            </a:pPr>
            <a:r>
              <a:rPr lang="en-US" sz="1800" b="1" dirty="0" smtClean="0">
                <a:solidFill>
                  <a:schemeClr val="accent1">
                    <a:lumMod val="75000"/>
                  </a:schemeClr>
                </a:solidFill>
              </a:rPr>
              <a:t>Question:  </a:t>
            </a:r>
            <a:r>
              <a:rPr lang="en-US" sz="1800" dirty="0" smtClean="0">
                <a:solidFill>
                  <a:schemeClr val="accent1">
                    <a:lumMod val="75000"/>
                  </a:schemeClr>
                </a:solidFill>
              </a:rPr>
              <a:t>As human rights gets more intrusive it also gets more closely tied with the global politics of intervention (ex. Sierra Leone Forced marriage cases)</a:t>
            </a:r>
          </a:p>
          <a:p>
            <a:pPr>
              <a:lnSpc>
                <a:spcPct val="80000"/>
              </a:lnSpc>
              <a:buNone/>
            </a:pPr>
            <a:endParaRPr lang="en-US" sz="1800" dirty="0" smtClean="0">
              <a:solidFill>
                <a:srgbClr val="FF6600"/>
              </a:solidFill>
            </a:endParaRPr>
          </a:p>
          <a:p>
            <a:pPr>
              <a:lnSpc>
                <a:spcPct val="80000"/>
              </a:lnSpc>
              <a:buNone/>
            </a:pPr>
            <a:r>
              <a:rPr lang="en-US" sz="1800" dirty="0" smtClean="0">
                <a:solidFill>
                  <a:srgbClr val="FF6600"/>
                </a:solidFill>
              </a:rPr>
              <a:t>III.	</a:t>
            </a:r>
            <a:r>
              <a:rPr lang="en-US" sz="1800" b="1" dirty="0" smtClean="0">
                <a:solidFill>
                  <a:srgbClr val="FF6600"/>
                </a:solidFill>
              </a:rPr>
              <a:t>Problem: </a:t>
            </a:r>
            <a:r>
              <a:rPr lang="en-US" sz="1800" dirty="0" smtClean="0">
                <a:solidFill>
                  <a:srgbClr val="FF6600"/>
                </a:solidFill>
              </a:rPr>
              <a:t>Bias in the methodologies of HR investigation</a:t>
            </a:r>
          </a:p>
          <a:p>
            <a:pPr>
              <a:lnSpc>
                <a:spcPct val="80000"/>
              </a:lnSpc>
            </a:pPr>
            <a:r>
              <a:rPr lang="en-US" sz="1800" b="1" dirty="0" smtClean="0"/>
              <a:t>Response: </a:t>
            </a:r>
            <a:r>
              <a:rPr lang="en-US" sz="1800" dirty="0" smtClean="0"/>
              <a:t>Look to testimonials, make space for narrative, value experiential truth</a:t>
            </a:r>
          </a:p>
          <a:p>
            <a:pPr>
              <a:lnSpc>
                <a:spcPct val="80000"/>
              </a:lnSpc>
            </a:pPr>
            <a:r>
              <a:rPr lang="en-US" sz="1800" b="1" dirty="0" smtClean="0">
                <a:solidFill>
                  <a:schemeClr val="accent1">
                    <a:lumMod val="75000"/>
                  </a:schemeClr>
                </a:solidFill>
              </a:rPr>
              <a:t>Question: </a:t>
            </a:r>
            <a:r>
              <a:rPr lang="en-US" sz="1800" dirty="0" smtClean="0">
                <a:solidFill>
                  <a:schemeClr val="accent1">
                    <a:lumMod val="75000"/>
                  </a:schemeClr>
                </a:solidFill>
              </a:rPr>
              <a:t>treats experience as unmediated; truth commission processes themselves frame and produce “truth” (Fiona Ross on Yvonne </a:t>
            </a:r>
            <a:r>
              <a:rPr lang="en-US" sz="1800" dirty="0" smtClean="0">
                <a:solidFill>
                  <a:schemeClr val="accent1">
                    <a:lumMod val="75000"/>
                  </a:schemeClr>
                </a:solidFill>
              </a:rPr>
              <a:t>Khutwane’s</a:t>
            </a:r>
            <a:r>
              <a:rPr lang="en-US" sz="1800" dirty="0" smtClean="0">
                <a:solidFill>
                  <a:schemeClr val="accent1">
                    <a:lumMod val="75000"/>
                  </a:schemeClr>
                </a:solidFill>
              </a:rPr>
              <a:t> story)</a:t>
            </a:r>
          </a:p>
          <a:p>
            <a:pPr>
              <a:lnSpc>
                <a:spcPct val="80000"/>
              </a:lnSpc>
            </a:pPr>
            <a:endParaRPr lang="en-US" sz="1800" dirty="0" smtClean="0">
              <a:solidFill>
                <a:schemeClr val="accent1">
                  <a:lumMod val="75000"/>
                </a:schemeClr>
              </a:solidFill>
            </a:endParaRPr>
          </a:p>
          <a:p>
            <a:pPr>
              <a:lnSpc>
                <a:spcPct val="80000"/>
              </a:lnSpc>
              <a:buNone/>
            </a:pPr>
            <a:r>
              <a:rPr lang="en-US" sz="1800" dirty="0" smtClean="0">
                <a:solidFill>
                  <a:srgbClr val="FF6600"/>
                </a:solidFill>
              </a:rPr>
              <a:t>IV.	</a:t>
            </a:r>
            <a:r>
              <a:rPr lang="en-US" sz="1800" b="1" dirty="0" smtClean="0">
                <a:solidFill>
                  <a:srgbClr val="FF6600"/>
                </a:solidFill>
              </a:rPr>
              <a:t>Problem: </a:t>
            </a:r>
            <a:r>
              <a:rPr lang="en-US" sz="1800" dirty="0" smtClean="0">
                <a:solidFill>
                  <a:srgbClr val="FF6600"/>
                </a:solidFill>
              </a:rPr>
              <a:t>Bias in the decision making process</a:t>
            </a:r>
          </a:p>
          <a:p>
            <a:pPr>
              <a:lnSpc>
                <a:spcPct val="80000"/>
              </a:lnSpc>
            </a:pPr>
            <a:r>
              <a:rPr lang="en-US" sz="1800" b="1" dirty="0" smtClean="0"/>
              <a:t>Response: </a:t>
            </a:r>
            <a:r>
              <a:rPr lang="en-US" sz="1800" dirty="0" smtClean="0"/>
              <a:t>Ensure that women are included, conduct gender audits</a:t>
            </a:r>
          </a:p>
          <a:p>
            <a:pPr>
              <a:lnSpc>
                <a:spcPct val="80000"/>
              </a:lnSpc>
            </a:pPr>
            <a:r>
              <a:rPr lang="en-US" sz="1800" b="1" dirty="0" smtClean="0">
                <a:solidFill>
                  <a:schemeClr val="accent1">
                    <a:lumMod val="75000"/>
                  </a:schemeClr>
                </a:solidFill>
              </a:rPr>
              <a:t>Question: </a:t>
            </a:r>
            <a:r>
              <a:rPr lang="en-US" sz="1800" dirty="0" smtClean="0">
                <a:solidFill>
                  <a:schemeClr val="accent1">
                    <a:lumMod val="75000"/>
                  </a:schemeClr>
                </a:solidFill>
              </a:rPr>
              <a:t>Depoliticizes gender politics (ex. Peruvian commission and question of reproductive rights), underestimates differences amongst women (ex. Nepal), ignores </a:t>
            </a:r>
            <a:r>
              <a:rPr lang="en-US" sz="1800" dirty="0" smtClean="0">
                <a:solidFill>
                  <a:schemeClr val="accent1">
                    <a:lumMod val="75000"/>
                  </a:schemeClr>
                </a:solidFill>
              </a:rPr>
              <a:t>intersectionality</a:t>
            </a:r>
            <a:r>
              <a:rPr lang="en-US" sz="1800" dirty="0" smtClean="0">
                <a:solidFill>
                  <a:schemeClr val="accent1">
                    <a:lumMod val="75000"/>
                  </a:schemeClr>
                </a:solidFill>
              </a:rPr>
              <a:t> in ways that can distort the</a:t>
            </a:r>
            <a:r>
              <a:rPr lang="en-US" sz="1800" dirty="0" smtClean="0">
                <a:solidFill>
                  <a:schemeClr val="accent1">
                    <a:lumMod val="75000"/>
                  </a:schemeClr>
                </a:solidFill>
              </a:rPr>
              <a:t> human </a:t>
            </a:r>
            <a:r>
              <a:rPr lang="en-US" sz="1800" dirty="0" smtClean="0">
                <a:solidFill>
                  <a:schemeClr val="accent1">
                    <a:lumMod val="75000"/>
                  </a:schemeClr>
                </a:solidFill>
              </a:rPr>
              <a:t>rights record (ex. Gujarat reports)</a:t>
            </a:r>
            <a:endParaRPr lang="en-US" sz="1800" dirty="0">
              <a:solidFill>
                <a:schemeClr val="accent1">
                  <a:lumMod val="75000"/>
                </a:schemeClr>
              </a:solidFill>
            </a:endParaRPr>
          </a:p>
        </p:txBody>
      </p:sp>
      <p:pic>
        <p:nvPicPr>
          <p:cNvPr id="4" name="Picture 3" descr="AWN_gender-training"/>
          <p:cNvPicPr>
            <a:picLocks noChangeAspect="1" noChangeArrowheads="1"/>
          </p:cNvPicPr>
          <p:nvPr/>
        </p:nvPicPr>
        <p:blipFill>
          <a:blip r:embed="rId3"/>
          <a:srcRect/>
          <a:stretch>
            <a:fillRect/>
          </a:stretch>
        </p:blipFill>
        <p:spPr bwMode="auto">
          <a:xfrm>
            <a:off x="6022848" y="681788"/>
            <a:ext cx="2743200" cy="1224799"/>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636</TotalTime>
  <Words>3534</Words>
  <Application>Microsoft Macintosh PowerPoint</Application>
  <PresentationFormat>On-screen Show (4:3)</PresentationFormat>
  <Paragraphs>168</Paragraphs>
  <Slides>12</Slides>
  <Notes>7</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Median</vt:lpstr>
      <vt:lpstr>Truth Commissions: Systemic Injustices</vt:lpstr>
      <vt:lpstr>Truth Commissions:  Windows of Opportunity to Address Gendered HR</vt:lpstr>
      <vt:lpstr>Slide 3</vt:lpstr>
      <vt:lpstr>I. Transitional Justice and Gender: Coming to Terms with the Past</vt:lpstr>
      <vt:lpstr>Transitional Justice and Gender: Coming to Terms with the Past (cont.)</vt:lpstr>
      <vt:lpstr>III. Debates in Transitional Justice and Gender</vt:lpstr>
      <vt:lpstr>Debates in Transitional Justice and Gender (cont.)</vt:lpstr>
      <vt:lpstr>Debates in Transitional Justice and Gender (cont.)</vt:lpstr>
      <vt:lpstr>Analytical Account of Transitional Justice and Gender (cont.)</vt:lpstr>
      <vt:lpstr>III. Opportunities</vt:lpstr>
      <vt:lpstr>III. Opportunities (cont.)</vt:lpstr>
      <vt:lpstr>III. Opportunities (Cont)</vt:lpstr>
    </vt:vector>
  </TitlesOfParts>
  <Company>NYU Gallatin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Vasuki Nesiah</dc:creator>
  <cp:lastModifiedBy>Vasuki Nesiah</cp:lastModifiedBy>
  <cp:revision>48</cp:revision>
  <dcterms:created xsi:type="dcterms:W3CDTF">2011-10-16T10:08:27Z</dcterms:created>
  <dcterms:modified xsi:type="dcterms:W3CDTF">2011-10-16T11:17:24Z</dcterms:modified>
</cp:coreProperties>
</file>